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2" r:id="rId3"/>
    <p:sldId id="303" r:id="rId4"/>
    <p:sldId id="283" r:id="rId5"/>
    <p:sldId id="297" r:id="rId6"/>
    <p:sldId id="289" r:id="rId7"/>
    <p:sldId id="293" r:id="rId8"/>
    <p:sldId id="309" r:id="rId9"/>
    <p:sldId id="310" r:id="rId10"/>
    <p:sldId id="296" r:id="rId11"/>
    <p:sldId id="304" r:id="rId12"/>
    <p:sldId id="305" r:id="rId13"/>
    <p:sldId id="306" r:id="rId14"/>
    <p:sldId id="307" r:id="rId15"/>
    <p:sldId id="295" r:id="rId16"/>
    <p:sldId id="294" r:id="rId17"/>
    <p:sldId id="291" r:id="rId18"/>
    <p:sldId id="292" r:id="rId19"/>
    <p:sldId id="276"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69236" autoAdjust="0"/>
  </p:normalViewPr>
  <p:slideViewPr>
    <p:cSldViewPr snapToGrid="0">
      <p:cViewPr>
        <p:scale>
          <a:sx n="87" d="100"/>
          <a:sy n="87" d="100"/>
        </p:scale>
        <p:origin x="167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1E322-0FEB-47FF-9406-8790C8C90A9B}" type="datetimeFigureOut">
              <a:rPr lang="zh-CN" altLang="en-US" smtClean="0"/>
              <a:t>2024/10/3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4AC0C-1CB7-4308-9209-2EB07D4384C9}" type="slidenum">
              <a:rPr lang="zh-CN" altLang="en-US" smtClean="0"/>
              <a:t>‹#›</a:t>
            </a:fld>
            <a:endParaRPr lang="zh-CN" altLang="en-US"/>
          </a:p>
        </p:txBody>
      </p:sp>
    </p:spTree>
    <p:extLst>
      <p:ext uri="{BB962C8B-B14F-4D97-AF65-F5344CB8AC3E}">
        <p14:creationId xmlns:p14="http://schemas.microsoft.com/office/powerpoint/2010/main" val="268300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64AC0C-1CB7-4308-9209-2EB07D4384C9}" type="slidenum">
              <a:rPr lang="zh-CN" altLang="en-US" smtClean="0"/>
              <a:t>1</a:t>
            </a:fld>
            <a:endParaRPr lang="zh-CN" altLang="en-US"/>
          </a:p>
        </p:txBody>
      </p:sp>
    </p:spTree>
    <p:extLst>
      <p:ext uri="{BB962C8B-B14F-4D97-AF65-F5344CB8AC3E}">
        <p14:creationId xmlns:p14="http://schemas.microsoft.com/office/powerpoint/2010/main" val="4208572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400" b="1" u="sng" dirty="0">
                <a:solidFill>
                  <a:schemeClr val="bg1">
                    <a:lumMod val="50000"/>
                  </a:schemeClr>
                </a:solidFill>
                <a:latin typeface="Yu Gothic UI" panose="020B0500000000000000" pitchFamily="34" charset="-128"/>
                <a:ea typeface="Yu Gothic UI" panose="020B0500000000000000" pitchFamily="34" charset="-128"/>
              </a:rPr>
              <a:t>Yolov2:</a:t>
            </a:r>
            <a:r>
              <a:rPr lang="en-US" altLang="zh-TW" sz="1200" dirty="0">
                <a:solidFill>
                  <a:schemeClr val="bg1">
                    <a:lumMod val="50000"/>
                  </a:schemeClr>
                </a:solidFill>
                <a:latin typeface="Yu Gothic UI" panose="020B0500000000000000" pitchFamily="34" charset="-128"/>
                <a:ea typeface="Yu Gothic UI" panose="020B0500000000000000" pitchFamily="34" charset="-128"/>
              </a:rPr>
              <a:t> A single-stage real-time object detection model.</a:t>
            </a:r>
          </a:p>
          <a:p>
            <a:pPr algn="l"/>
            <a:r>
              <a:rPr lang="en-US" altLang="zh-TW" b="0" i="0" dirty="0">
                <a:solidFill>
                  <a:srgbClr val="212121"/>
                </a:solidFill>
                <a:effectLst/>
                <a:latin typeface="Roboto" panose="02000000000000000000" pitchFamily="2" charset="0"/>
              </a:rPr>
              <a:t>The YOLO v2 model runs a deep learning CNN on an input image to produce network predictions. The object detector decodes the predictions and generates bounding boxes.</a:t>
            </a:r>
            <a:r>
              <a:rPr lang="en-US" altLang="zh-TW" sz="1200" dirty="0">
                <a:solidFill>
                  <a:schemeClr val="bg1">
                    <a:lumMod val="50000"/>
                  </a:schemeClr>
                </a:solidFill>
                <a:latin typeface="Yu Gothic UI" panose="020B0500000000000000" pitchFamily="34" charset="-128"/>
                <a:ea typeface="Yu Gothic UI" panose="020B0500000000000000" pitchFamily="34" charset="-128"/>
              </a:rPr>
              <a:t> </a:t>
            </a:r>
          </a:p>
          <a:p>
            <a:r>
              <a:rPr lang="en-US" altLang="zh-TW" sz="1400" dirty="0">
                <a:solidFill>
                  <a:schemeClr val="bg1">
                    <a:lumMod val="50000"/>
                  </a:schemeClr>
                </a:solidFill>
                <a:latin typeface="Yu Gothic UI" panose="020B0500000000000000" pitchFamily="34" charset="-128"/>
                <a:ea typeface="Yu Gothic UI" panose="020B0500000000000000" pitchFamily="34" charset="-128"/>
              </a:rPr>
              <a:t>-</a:t>
            </a:r>
            <a:r>
              <a:rPr lang="en-US" altLang="zh-TW" sz="1200" dirty="0">
                <a:solidFill>
                  <a:schemeClr val="bg1">
                    <a:lumMod val="50000"/>
                  </a:schemeClr>
                </a:solidFill>
                <a:latin typeface="Yu Gothic UI" panose="020B0500000000000000" pitchFamily="34" charset="-128"/>
                <a:ea typeface="Yu Gothic UI" panose="020B0500000000000000" pitchFamily="34" charset="-128"/>
              </a:rPr>
              <a:t>In terms of speed, YOLO is one of the best models in object recognition, able to recognize objects and process frames at the rate up to 150 FPS for small networks.</a:t>
            </a:r>
            <a:endParaRPr lang="en-US" altLang="zh-TW" sz="1400" dirty="0">
              <a:solidFill>
                <a:schemeClr val="bg1">
                  <a:lumMod val="50000"/>
                </a:schemeClr>
              </a:solidFill>
              <a:latin typeface="Yu Gothic UI" panose="020B0500000000000000" pitchFamily="34" charset="-128"/>
              <a:ea typeface="Yu Gothic UI" panose="020B0500000000000000" pitchFamily="34" charset="-128"/>
            </a:endParaRPr>
          </a:p>
          <a:p>
            <a:endParaRPr lang="zh-CN" altLang="en-US" dirty="0"/>
          </a:p>
        </p:txBody>
      </p:sp>
      <p:sp>
        <p:nvSpPr>
          <p:cNvPr id="4" name="灯片编号占位符 3"/>
          <p:cNvSpPr>
            <a:spLocks noGrp="1"/>
          </p:cNvSpPr>
          <p:nvPr>
            <p:ph type="sldNum" sz="quarter" idx="10"/>
          </p:nvPr>
        </p:nvSpPr>
        <p:spPr/>
        <p:txBody>
          <a:bodyPr/>
          <a:lstStyle/>
          <a:p>
            <a:fld id="{4D64AC0C-1CB7-4308-9209-2EB07D4384C9}" type="slidenum">
              <a:rPr lang="zh-CN" altLang="en-US" smtClean="0"/>
              <a:t>10</a:t>
            </a:fld>
            <a:endParaRPr lang="zh-CN" altLang="en-US"/>
          </a:p>
        </p:txBody>
      </p:sp>
    </p:spTree>
    <p:extLst>
      <p:ext uri="{BB962C8B-B14F-4D97-AF65-F5344CB8AC3E}">
        <p14:creationId xmlns:p14="http://schemas.microsoft.com/office/powerpoint/2010/main" val="3638841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D64AC0C-1CB7-4308-9209-2EB07D4384C9}" type="slidenum">
              <a:rPr lang="zh-CN" altLang="en-US" smtClean="0"/>
              <a:t>11</a:t>
            </a:fld>
            <a:endParaRPr lang="zh-CN" altLang="en-US"/>
          </a:p>
        </p:txBody>
      </p:sp>
    </p:spTree>
    <p:extLst>
      <p:ext uri="{BB962C8B-B14F-4D97-AF65-F5344CB8AC3E}">
        <p14:creationId xmlns:p14="http://schemas.microsoft.com/office/powerpoint/2010/main" val="354854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to determine whether the label is the same, </a:t>
            </a:r>
            <a:r>
              <a:rPr lang="en-US" altLang="zh-TW" b="0" i="0" dirty="0">
                <a:solidFill>
                  <a:srgbClr val="212121"/>
                </a:solidFill>
                <a:effectLst/>
                <a:latin typeface="Roboto" panose="02000000000000000000" pitchFamily="2" charset="0"/>
              </a:rPr>
              <a:t>use </a:t>
            </a:r>
            <a:r>
              <a:rPr lang="en-US" altLang="zh-TW" b="0" i="0" dirty="0" err="1">
                <a:solidFill>
                  <a:srgbClr val="212121"/>
                </a:solidFill>
                <a:effectLst/>
                <a:latin typeface="Roboto" panose="02000000000000000000" pitchFamily="2" charset="0"/>
              </a:rPr>
              <a:t>strcmp</a:t>
            </a:r>
            <a:r>
              <a:rPr lang="en-US" altLang="zh-TW" b="0" i="0" dirty="0">
                <a:solidFill>
                  <a:srgbClr val="212121"/>
                </a:solidFill>
                <a:effectLst/>
                <a:latin typeface="Roboto" panose="02000000000000000000" pitchFamily="2" charset="0"/>
              </a:rPr>
              <a:t> function to compare </a:t>
            </a:r>
            <a:r>
              <a:rPr lang="en-US" altLang="zh-TW" dirty="0"/>
              <a:t>s1</a:t>
            </a:r>
            <a:r>
              <a:rPr lang="en-US" altLang="zh-TW" b="0" i="0" dirty="0">
                <a:solidFill>
                  <a:srgbClr val="212121"/>
                </a:solidFill>
                <a:effectLst/>
                <a:latin typeface="Roboto" panose="02000000000000000000" pitchFamily="2" charset="0"/>
              </a:rPr>
              <a:t> and </a:t>
            </a:r>
            <a:r>
              <a:rPr lang="en-US" altLang="zh-TW" b="0" i="0" dirty="0" err="1">
                <a:solidFill>
                  <a:srgbClr val="212121"/>
                </a:solidFill>
                <a:effectLst/>
                <a:latin typeface="Roboto" panose="02000000000000000000" pitchFamily="2" charset="0"/>
              </a:rPr>
              <a:t>a,b,or</a:t>
            </a:r>
            <a:r>
              <a:rPr lang="en-US" altLang="zh-TW" b="0" i="0" dirty="0">
                <a:solidFill>
                  <a:srgbClr val="212121"/>
                </a:solidFill>
                <a:effectLst/>
                <a:latin typeface="Roboto" panose="02000000000000000000" pitchFamily="2" charset="0"/>
              </a:rPr>
              <a:t> c  and returns </a:t>
            </a:r>
            <a:r>
              <a:rPr lang="en-US" altLang="zh-TW" dirty="0"/>
              <a:t>1</a:t>
            </a:r>
            <a:r>
              <a:rPr lang="en-US" altLang="zh-TW" b="0" i="0" dirty="0">
                <a:solidFill>
                  <a:srgbClr val="212121"/>
                </a:solidFill>
                <a:effectLst/>
                <a:latin typeface="Roboto" panose="02000000000000000000" pitchFamily="2" charset="0"/>
              </a:rPr>
              <a:t> (</a:t>
            </a:r>
            <a:r>
              <a:rPr lang="en-US" altLang="zh-TW" dirty="0"/>
              <a:t>true</a:t>
            </a:r>
            <a:r>
              <a:rPr lang="en-US" altLang="zh-TW" b="0" i="0" dirty="0">
                <a:solidFill>
                  <a:srgbClr val="212121"/>
                </a:solidFill>
                <a:effectLst/>
                <a:latin typeface="Roboto" panose="02000000000000000000" pitchFamily="2" charset="0"/>
              </a:rPr>
              <a:t>) if the two are identical and </a:t>
            </a:r>
            <a:r>
              <a:rPr lang="en-US" altLang="zh-TW" dirty="0"/>
              <a:t>0</a:t>
            </a:r>
            <a:r>
              <a:rPr lang="en-US" altLang="zh-TW" b="0" i="0" dirty="0">
                <a:solidFill>
                  <a:srgbClr val="212121"/>
                </a:solidFill>
                <a:effectLst/>
                <a:latin typeface="Roboto" panose="02000000000000000000" pitchFamily="2" charset="0"/>
              </a:rPr>
              <a:t> (</a:t>
            </a:r>
            <a:r>
              <a:rPr lang="en-US" altLang="zh-TW" dirty="0"/>
              <a:t>false</a:t>
            </a:r>
            <a:r>
              <a:rPr lang="en-US" altLang="zh-TW" b="0" i="0" dirty="0">
                <a:solidFill>
                  <a:srgbClr val="212121"/>
                </a:solidFill>
                <a:effectLst/>
                <a:latin typeface="Roboto" panose="02000000000000000000" pitchFamily="2" charset="0"/>
              </a:rPr>
              <a:t>) otherwise.</a:t>
            </a:r>
          </a:p>
          <a:p>
            <a:r>
              <a:rPr lang="en-US" altLang="zh-TW" b="0" i="0" dirty="0">
                <a:solidFill>
                  <a:srgbClr val="212121"/>
                </a:solidFill>
                <a:effectLst/>
                <a:latin typeface="Roboto" panose="02000000000000000000" pitchFamily="2" charset="0"/>
              </a:rPr>
              <a:t>If it is green light,  print GO, if it is red light, print STOP, if it is yellow light, print SLOW</a:t>
            </a:r>
            <a:endParaRPr lang="en-US" altLang="zh-CN" b="0" i="0" dirty="0">
              <a:solidFill>
                <a:srgbClr val="212121"/>
              </a:solidFill>
              <a:effectLst/>
              <a:latin typeface="Roboto" panose="02000000000000000000" pitchFamily="2" charset="0"/>
            </a:endParaRPr>
          </a:p>
          <a:p>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use </a:t>
            </a:r>
            <a:r>
              <a:rPr lang="en-US" altLang="zh-TW" sz="12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imwrite</a:t>
            </a: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function to output the image, and then upload to </a:t>
            </a:r>
            <a:r>
              <a:rPr lang="en-US" altLang="zh-TW" sz="12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thingspeak</a:t>
            </a: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a:t>
            </a:r>
            <a:endParaRPr lang="zh-CN" altLang="en-US" dirty="0"/>
          </a:p>
        </p:txBody>
      </p:sp>
      <p:sp>
        <p:nvSpPr>
          <p:cNvPr id="4" name="灯片编号占位符 3"/>
          <p:cNvSpPr>
            <a:spLocks noGrp="1"/>
          </p:cNvSpPr>
          <p:nvPr>
            <p:ph type="sldNum" sz="quarter" idx="10"/>
          </p:nvPr>
        </p:nvSpPr>
        <p:spPr/>
        <p:txBody>
          <a:bodyPr/>
          <a:lstStyle/>
          <a:p>
            <a:fld id="{4D64AC0C-1CB7-4308-9209-2EB07D4384C9}" type="slidenum">
              <a:rPr lang="zh-CN" altLang="en-US" smtClean="0"/>
              <a:t>12</a:t>
            </a:fld>
            <a:endParaRPr lang="zh-CN" altLang="en-US"/>
          </a:p>
        </p:txBody>
      </p:sp>
    </p:spTree>
    <p:extLst>
      <p:ext uri="{BB962C8B-B14F-4D97-AF65-F5344CB8AC3E}">
        <p14:creationId xmlns:p14="http://schemas.microsoft.com/office/powerpoint/2010/main" val="2342745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64AC0C-1CB7-4308-9209-2EB07D4384C9}" type="slidenum">
              <a:rPr lang="zh-CN" altLang="en-US" smtClean="0"/>
              <a:t>13</a:t>
            </a:fld>
            <a:endParaRPr lang="zh-CN" altLang="en-US"/>
          </a:p>
        </p:txBody>
      </p:sp>
    </p:spTree>
    <p:extLst>
      <p:ext uri="{BB962C8B-B14F-4D97-AF65-F5344CB8AC3E}">
        <p14:creationId xmlns:p14="http://schemas.microsoft.com/office/powerpoint/2010/main" val="306242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64AC0C-1CB7-4308-9209-2EB07D4384C9}" type="slidenum">
              <a:rPr lang="zh-CN" altLang="en-US" smtClean="0"/>
              <a:t>14</a:t>
            </a:fld>
            <a:endParaRPr lang="zh-CN" altLang="en-US"/>
          </a:p>
        </p:txBody>
      </p:sp>
    </p:spTree>
    <p:extLst>
      <p:ext uri="{BB962C8B-B14F-4D97-AF65-F5344CB8AC3E}">
        <p14:creationId xmlns:p14="http://schemas.microsoft.com/office/powerpoint/2010/main" val="3109362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64AC0C-1CB7-4308-9209-2EB07D4384C9}" type="slidenum">
              <a:rPr lang="zh-CN" altLang="en-US" smtClean="0"/>
              <a:t>15</a:t>
            </a:fld>
            <a:endParaRPr lang="zh-CN" altLang="en-US"/>
          </a:p>
        </p:txBody>
      </p:sp>
    </p:spTree>
    <p:extLst>
      <p:ext uri="{BB962C8B-B14F-4D97-AF65-F5344CB8AC3E}">
        <p14:creationId xmlns:p14="http://schemas.microsoft.com/office/powerpoint/2010/main" val="310936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64AC0C-1CB7-4308-9209-2EB07D4384C9}" type="slidenum">
              <a:rPr lang="zh-CN" altLang="en-US" smtClean="0"/>
              <a:t>16</a:t>
            </a:fld>
            <a:endParaRPr lang="zh-CN" altLang="en-US"/>
          </a:p>
        </p:txBody>
      </p:sp>
    </p:spTree>
    <p:extLst>
      <p:ext uri="{BB962C8B-B14F-4D97-AF65-F5344CB8AC3E}">
        <p14:creationId xmlns:p14="http://schemas.microsoft.com/office/powerpoint/2010/main" val="1370970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64AC0C-1CB7-4308-9209-2EB07D4384C9}" type="slidenum">
              <a:rPr lang="zh-CN" altLang="en-US" smtClean="0"/>
              <a:t>17</a:t>
            </a:fld>
            <a:endParaRPr lang="zh-CN" altLang="en-US"/>
          </a:p>
        </p:txBody>
      </p:sp>
    </p:spTree>
    <p:extLst>
      <p:ext uri="{BB962C8B-B14F-4D97-AF65-F5344CB8AC3E}">
        <p14:creationId xmlns:p14="http://schemas.microsoft.com/office/powerpoint/2010/main" val="2715184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64AC0C-1CB7-4308-9209-2EB07D4384C9}" type="slidenum">
              <a:rPr lang="zh-CN" altLang="en-US" smtClean="0"/>
              <a:t>18</a:t>
            </a:fld>
            <a:endParaRPr lang="zh-CN" altLang="en-US"/>
          </a:p>
        </p:txBody>
      </p:sp>
    </p:spTree>
    <p:extLst>
      <p:ext uri="{BB962C8B-B14F-4D97-AF65-F5344CB8AC3E}">
        <p14:creationId xmlns:p14="http://schemas.microsoft.com/office/powerpoint/2010/main" val="137416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64AC0C-1CB7-4308-9209-2EB07D4384C9}" type="slidenum">
              <a:rPr lang="zh-CN" altLang="en-US" smtClean="0"/>
              <a:t>19</a:t>
            </a:fld>
            <a:endParaRPr lang="zh-CN" altLang="en-US"/>
          </a:p>
        </p:txBody>
      </p:sp>
    </p:spTree>
    <p:extLst>
      <p:ext uri="{BB962C8B-B14F-4D97-AF65-F5344CB8AC3E}">
        <p14:creationId xmlns:p14="http://schemas.microsoft.com/office/powerpoint/2010/main" val="354883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often hear in the news that traffic accidents occur because of driving distractions, poor vision and other reasons.</a:t>
            </a:r>
          </a:p>
          <a:p>
            <a:r>
              <a:rPr lang="en-US" altLang="zh-CN" dirty="0"/>
              <a:t>Today, with the development and progress of </a:t>
            </a:r>
            <a:r>
              <a:rPr lang="en-US" altLang="zh-CN" dirty="0" err="1"/>
              <a:t>rtificial</a:t>
            </a:r>
            <a:r>
              <a:rPr lang="en-US" altLang="zh-CN" dirty="0"/>
              <a:t> intelligence, cars can no longer be controlled by humans, but can be completely controlled by computers.</a:t>
            </a:r>
          </a:p>
          <a:p>
            <a:r>
              <a:rPr lang="en-US" altLang="zh-CN" dirty="0"/>
              <a:t>Therefore, we want to try to automatically detect traffic lights, which can be applied to self driving, knowing whether to stop or going forward, or reminding drivers to pay attention to what lights are now, and stop at red lights, so as to avoid some violations or accidents. </a:t>
            </a:r>
          </a:p>
          <a:p>
            <a:r>
              <a:rPr lang="en-US" altLang="zh-CN" dirty="0"/>
              <a:t>Or it can also be used by people who are colorblind, and then they can now know which color of light it is.</a:t>
            </a:r>
            <a:endParaRPr lang="zh-CN" altLang="en-US" dirty="0"/>
          </a:p>
        </p:txBody>
      </p:sp>
      <p:sp>
        <p:nvSpPr>
          <p:cNvPr id="4" name="灯片编号占位符 3"/>
          <p:cNvSpPr>
            <a:spLocks noGrp="1"/>
          </p:cNvSpPr>
          <p:nvPr>
            <p:ph type="sldNum" sz="quarter" idx="10"/>
          </p:nvPr>
        </p:nvSpPr>
        <p:spPr/>
        <p:txBody>
          <a:bodyPr/>
          <a:lstStyle/>
          <a:p>
            <a:fld id="{4D64AC0C-1CB7-4308-9209-2EB07D4384C9}" type="slidenum">
              <a:rPr lang="zh-CN" altLang="en-US" smtClean="0"/>
              <a:t>2</a:t>
            </a:fld>
            <a:endParaRPr lang="zh-CN" altLang="en-US"/>
          </a:p>
        </p:txBody>
      </p:sp>
    </p:spTree>
    <p:extLst>
      <p:ext uri="{BB962C8B-B14F-4D97-AF65-F5344CB8AC3E}">
        <p14:creationId xmlns:p14="http://schemas.microsoft.com/office/powerpoint/2010/main" val="3648328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b="1" u="sng" dirty="0">
                <a:solidFill>
                  <a:schemeClr val="bg1">
                    <a:lumMod val="50000"/>
                  </a:schemeClr>
                </a:solidFill>
                <a:latin typeface="Yu Gothic UI" panose="020B0500000000000000" pitchFamily="34" charset="-128"/>
                <a:ea typeface="Yu Gothic UI" panose="020B0500000000000000" pitchFamily="34" charset="-128"/>
              </a:rPr>
              <a:t>Video Frame</a:t>
            </a:r>
            <a:endParaRPr lang="en-US" altLang="zh-TW" sz="1200" dirty="0">
              <a:solidFill>
                <a:schemeClr val="bg1">
                  <a:lumMod val="50000"/>
                </a:schemeClr>
              </a:solidFill>
              <a:latin typeface="Yu Gothic UI" panose="020B0500000000000000" pitchFamily="34" charset="-128"/>
              <a:ea typeface="Yu Gothic UI" panose="020B0500000000000000" pitchFamily="34" charset="-128"/>
            </a:endParaRPr>
          </a:p>
          <a:p>
            <a:r>
              <a:rPr lang="en-US" altLang="zh-TW" sz="1200" dirty="0">
                <a:solidFill>
                  <a:schemeClr val="bg1">
                    <a:lumMod val="50000"/>
                  </a:schemeClr>
                </a:solidFill>
                <a:latin typeface="Yu Gothic UI" panose="020B0500000000000000" pitchFamily="34" charset="-128"/>
                <a:ea typeface="Yu Gothic UI" panose="020B0500000000000000" pitchFamily="34" charset="-128"/>
              </a:rPr>
              <a:t>-In order to make the target detectable, we convert the video into many frames, use the photo to detect, then save the detected photo in the folder, and finally synthesize the video. </a:t>
            </a:r>
          </a:p>
          <a:p>
            <a:r>
              <a:rPr lang="en-US" altLang="zh-TW" sz="1200" dirty="0">
                <a:solidFill>
                  <a:schemeClr val="bg1">
                    <a:lumMod val="50000"/>
                  </a:schemeClr>
                </a:solidFill>
                <a:latin typeface="Yu Gothic UI" panose="020B0500000000000000" pitchFamily="34" charset="-128"/>
                <a:ea typeface="Yu Gothic UI" panose="020B0500000000000000" pitchFamily="34" charset="-128"/>
              </a:rPr>
              <a:t>In this picture is the result of converting our video into a frame. </a:t>
            </a:r>
          </a:p>
          <a:p>
            <a:r>
              <a:rPr lang="en-US" altLang="zh-TW" sz="1200" dirty="0">
                <a:solidFill>
                  <a:schemeClr val="bg1">
                    <a:lumMod val="50000"/>
                  </a:schemeClr>
                </a:solidFill>
                <a:latin typeface="Yu Gothic UI" panose="020B0500000000000000" pitchFamily="34" charset="-128"/>
                <a:ea typeface="Yu Gothic UI" panose="020B0500000000000000" pitchFamily="34" charset="-128"/>
              </a:rPr>
              <a:t>The videos we found are converted into 575 frames.</a:t>
            </a:r>
          </a:p>
          <a:p>
            <a:endParaRPr lang="en-US" altLang="zh-TW" sz="1100" dirty="0">
              <a:solidFill>
                <a:schemeClr val="bg1">
                  <a:lumMod val="50000"/>
                </a:schemeClr>
              </a:solidFill>
              <a:latin typeface="Yu Gothic UI" panose="020B0500000000000000" pitchFamily="34" charset="-128"/>
              <a:ea typeface="Yu Gothic UI" panose="020B0500000000000000" pitchFamily="34" charset="-128"/>
            </a:endParaRPr>
          </a:p>
          <a:p>
            <a:endParaRPr lang="zh-CN" altLang="en-US" dirty="0"/>
          </a:p>
        </p:txBody>
      </p:sp>
      <p:sp>
        <p:nvSpPr>
          <p:cNvPr id="4" name="灯片编号占位符 3"/>
          <p:cNvSpPr>
            <a:spLocks noGrp="1"/>
          </p:cNvSpPr>
          <p:nvPr>
            <p:ph type="sldNum" sz="quarter" idx="10"/>
          </p:nvPr>
        </p:nvSpPr>
        <p:spPr/>
        <p:txBody>
          <a:bodyPr/>
          <a:lstStyle/>
          <a:p>
            <a:fld id="{4D64AC0C-1CB7-4308-9209-2EB07D4384C9}" type="slidenum">
              <a:rPr lang="zh-CN" altLang="en-US" smtClean="0"/>
              <a:t>3</a:t>
            </a:fld>
            <a:endParaRPr lang="zh-CN" altLang="en-US"/>
          </a:p>
        </p:txBody>
      </p:sp>
    </p:spTree>
    <p:extLst>
      <p:ext uri="{BB962C8B-B14F-4D97-AF65-F5344CB8AC3E}">
        <p14:creationId xmlns:p14="http://schemas.microsoft.com/office/powerpoint/2010/main" val="255949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s-ES" altLang="zh-TW" b="0" i="0" dirty="0">
                <a:solidFill>
                  <a:srgbClr val="212121"/>
                </a:solidFill>
                <a:effectLst/>
                <a:latin typeface="Roboto" panose="02000000000000000000" pitchFamily="2" charset="0"/>
              </a:rPr>
              <a:t>OutputBaseFilename</a:t>
            </a:r>
            <a:r>
              <a:rPr lang="zh-TW" altLang="es-ES" b="0" i="0" dirty="0">
                <a:solidFill>
                  <a:srgbClr val="212121"/>
                </a:solidFill>
                <a:effectLst/>
                <a:latin typeface="Roboto" panose="02000000000000000000" pitchFamily="2" charset="0"/>
              </a:rPr>
              <a:t>：</a:t>
            </a:r>
            <a:r>
              <a:rPr lang="zh-TW" altLang="en-US" b="0" i="0" dirty="0">
                <a:solidFill>
                  <a:srgbClr val="212121"/>
                </a:solidFill>
                <a:effectLst/>
                <a:latin typeface="Roboto" panose="02000000000000000000" pitchFamily="2" charset="0"/>
              </a:rPr>
              <a:t>安裝檔檔案名稱 </a:t>
            </a:r>
            <a:endParaRPr lang="en-US" altLang="zh-TW" b="0" i="0" dirty="0">
              <a:solidFill>
                <a:srgbClr val="212121"/>
              </a:solidFill>
              <a:effectLst/>
              <a:latin typeface="Roboto" panose="02000000000000000000" pitchFamily="2" charset="0"/>
            </a:endParaRPr>
          </a:p>
          <a:p>
            <a:pPr algn="l">
              <a:buFont typeface="Arial" panose="020B0604020202020204" pitchFamily="34" charset="0"/>
              <a:buChar char="•"/>
            </a:pPr>
            <a:r>
              <a:rPr lang="en-US" altLang="zh-TW" b="0" i="0" dirty="0" err="1">
                <a:solidFill>
                  <a:srgbClr val="252525"/>
                </a:solidFill>
                <a:effectLst/>
                <a:latin typeface="Roboto" panose="02000000000000000000" pitchFamily="2" charset="0"/>
              </a:rPr>
              <a:t>fullfile</a:t>
            </a:r>
            <a:r>
              <a:rPr lang="en-US" altLang="zh-TW" b="0" i="0" dirty="0">
                <a:solidFill>
                  <a:srgbClr val="252525"/>
                </a:solidFill>
                <a:effectLst/>
                <a:latin typeface="Roboto" panose="02000000000000000000" pitchFamily="2" charset="0"/>
              </a:rPr>
              <a:t> replaces all forward slashes (/) with backslashes (\) on Windows. On UNIX® platforms, the backlash (\) character is a valid character in file names and is not replaced. </a:t>
            </a:r>
            <a:r>
              <a:rPr lang="en-US" altLang="zh-TW" b="0" i="0" dirty="0" err="1">
                <a:solidFill>
                  <a:srgbClr val="252525"/>
                </a:solidFill>
                <a:effectLst/>
                <a:latin typeface="Roboto" panose="02000000000000000000" pitchFamily="2" charset="0"/>
              </a:rPr>
              <a:t>fullfile</a:t>
            </a:r>
            <a:r>
              <a:rPr lang="en-US" altLang="zh-TW" b="0" i="0" dirty="0">
                <a:solidFill>
                  <a:srgbClr val="252525"/>
                </a:solidFill>
                <a:effectLst/>
                <a:latin typeface="Roboto" panose="02000000000000000000" pitchFamily="2" charset="0"/>
              </a:rPr>
              <a:t> does not trim leading or trailing separators.</a:t>
            </a:r>
          </a:p>
          <a:p>
            <a:pPr algn="l">
              <a:buFont typeface="Arial" panose="020B0604020202020204" pitchFamily="34" charset="0"/>
              <a:buChar char="•"/>
            </a:pPr>
            <a:endParaRPr lang="en-US" altLang="zh-TW" b="0" i="0" dirty="0">
              <a:solidFill>
                <a:srgbClr val="252525"/>
              </a:solidFill>
              <a:effectLst/>
              <a:latin typeface="Roboto" panose="02000000000000000000" pitchFamily="2" charset="0"/>
            </a:endParaRPr>
          </a:p>
          <a:p>
            <a:pPr algn="l">
              <a:buFont typeface="Arial" panose="020B0604020202020204" pitchFamily="34" charset="0"/>
              <a:buChar char="•"/>
            </a:pPr>
            <a:endParaRPr lang="en-US" altLang="zh-TW" b="0" i="0" dirty="0">
              <a:solidFill>
                <a:srgbClr val="252525"/>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We use </a:t>
            </a:r>
            <a:r>
              <a:rPr lang="en-US" altLang="zh-TW" sz="12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VideoReader</a:t>
            </a: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to read files containing video data, and use read function to read from the first frame to the end of the video file.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Then, store the frames and name the files by number.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Next line, </a:t>
            </a:r>
            <a:r>
              <a:rPr lang="en-US" altLang="zh-TW" sz="12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fullfile</a:t>
            </a: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function is to replace all forward slashes (/) with backslashes </a:t>
            </a:r>
            <a:r>
              <a:rPr lang="en-US" altLang="zh-TW" sz="1200" kern="100" dirty="0">
                <a:solidFill>
                  <a:schemeClr val="bg2">
                    <a:lumMod val="50000"/>
                  </a:schemeClr>
                </a:solidFill>
                <a:latin typeface="+mj-lt"/>
                <a:ea typeface="Yu Gothic" panose="020B0400000000000000" pitchFamily="34" charset="-128"/>
                <a:cs typeface="Arial" panose="020B0604020202020204" pitchFamily="34" charset="0"/>
              </a:rPr>
              <a:t>(\)</a:t>
            </a: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 because </a:t>
            </a:r>
            <a:r>
              <a:rPr lang="en-US" altLang="zh-TW" b="0" i="0" dirty="0">
                <a:solidFill>
                  <a:srgbClr val="252525"/>
                </a:solidFill>
                <a:effectLst/>
                <a:latin typeface="Roboto" panose="02000000000000000000" pitchFamily="2" charset="0"/>
              </a:rPr>
              <a:t>the backlash (\) character is a valid character in file names and is not replaced.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b="0" i="0" dirty="0" err="1">
                <a:solidFill>
                  <a:srgbClr val="252525"/>
                </a:solidFill>
                <a:effectLst/>
                <a:latin typeface="Roboto" panose="02000000000000000000" pitchFamily="2" charset="0"/>
              </a:rPr>
              <a:t>fullfile</a:t>
            </a:r>
            <a:r>
              <a:rPr lang="en-US" altLang="zh-TW" b="0" i="0" dirty="0">
                <a:solidFill>
                  <a:srgbClr val="252525"/>
                </a:solidFill>
                <a:effectLst/>
                <a:latin typeface="Roboto" panose="02000000000000000000" pitchFamily="2" charset="0"/>
              </a:rPr>
              <a:t> does not trim leading or trailing separators.</a:t>
            </a:r>
            <a:endPar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endParaRPr>
          </a:p>
          <a:p>
            <a:pPr algn="l">
              <a:buFont typeface="Arial" panose="020B0604020202020204" pitchFamily="34" charset="0"/>
              <a:buChar char="•"/>
            </a:pPr>
            <a:endParaRPr lang="zh-TW" altLang="en-US" b="0" i="0" dirty="0">
              <a:solidFill>
                <a:srgbClr val="212121"/>
              </a:solidFill>
              <a:effectLst/>
              <a:latin typeface="Roboto" panose="02000000000000000000" pitchFamily="2" charset="0"/>
            </a:endParaRPr>
          </a:p>
        </p:txBody>
      </p:sp>
      <p:sp>
        <p:nvSpPr>
          <p:cNvPr id="4" name="灯片编号占位符 3"/>
          <p:cNvSpPr>
            <a:spLocks noGrp="1"/>
          </p:cNvSpPr>
          <p:nvPr>
            <p:ph type="sldNum" sz="quarter" idx="10"/>
          </p:nvPr>
        </p:nvSpPr>
        <p:spPr/>
        <p:txBody>
          <a:bodyPr/>
          <a:lstStyle/>
          <a:p>
            <a:fld id="{4D64AC0C-1CB7-4308-9209-2EB07D4384C9}" type="slidenum">
              <a:rPr lang="zh-CN" altLang="en-US" smtClean="0"/>
              <a:t>4</a:t>
            </a:fld>
            <a:endParaRPr lang="zh-CN" altLang="en-US"/>
          </a:p>
        </p:txBody>
      </p:sp>
    </p:spTree>
    <p:extLst>
      <p:ext uri="{BB962C8B-B14F-4D97-AF65-F5344CB8AC3E}">
        <p14:creationId xmlns:p14="http://schemas.microsoft.com/office/powerpoint/2010/main" val="1696410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Object detection is the task of detecting instances of objects of a certain class within an image.</a:t>
            </a:r>
          </a:p>
          <a:p>
            <a:r>
              <a:rPr lang="en-US" altLang="zh-CN" dirty="0"/>
              <a:t>And it can be divided into two categories, two stage and one stage</a:t>
            </a:r>
          </a:p>
          <a:p>
            <a:endParaRPr lang="en-US" altLang="zh-CN" dirty="0"/>
          </a:p>
          <a:p>
            <a:r>
              <a:rPr lang="en-US" altLang="zh-CN" dirty="0"/>
              <a:t>Two stage is the main algorithm in the early algorithm.</a:t>
            </a:r>
            <a:endParaRPr kumimoji="0" lang="en-US" altLang="zh-TW" sz="12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Because the object position detection and classification are carried out separately, there is a certain speed limit. </a:t>
            </a:r>
          </a:p>
          <a:p>
            <a:r>
              <a:rPr lang="en-US" altLang="zh-CN" dirty="0"/>
              <a:t>And the representative algorithms include RCNN, Fast RCNN, and Faster RCNN</a:t>
            </a:r>
          </a:p>
          <a:p>
            <a:endParaRPr lang="en-US" altLang="zh-CN" dirty="0"/>
          </a:p>
          <a:p>
            <a:r>
              <a:rPr lang="en-US" altLang="zh-CN" dirty="0"/>
              <a:t>One stage is to improve the two stage speed problem.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And it can perform object position detection and classification at the same time.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Representative algorithms include </a:t>
            </a:r>
            <a:r>
              <a:rPr kumimoji="0" lang="en-US" altLang="zh-TW" sz="1200" b="0" i="0" u="none" strike="noStrike" kern="1200" cap="none" spc="0" normalizeH="0" baseline="0" noProof="0" dirty="0">
                <a:ln>
                  <a:noFill/>
                </a:ln>
                <a:solidFill>
                  <a:srgbClr val="5B9BD5">
                    <a:lumMod val="75000"/>
                  </a:srgbClr>
                </a:solidFill>
                <a:effectLst/>
                <a:uLnTx/>
                <a:uFillTx/>
                <a:latin typeface="Yu Gothic UI" panose="020B0500000000000000" pitchFamily="34" charset="-128"/>
                <a:ea typeface="Yu Gothic UI" panose="020B0500000000000000" pitchFamily="34" charset="-128"/>
                <a:cs typeface="+mn-cs"/>
              </a:rPr>
              <a:t>YOLO and SSD</a:t>
            </a:r>
            <a:r>
              <a:rPr kumimoji="0" lang="en-US" altLang="zh-TW" sz="12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a:t>
            </a:r>
          </a:p>
          <a:p>
            <a:endParaRPr lang="zh-CN" altLang="en-US" dirty="0"/>
          </a:p>
        </p:txBody>
      </p:sp>
      <p:sp>
        <p:nvSpPr>
          <p:cNvPr id="4" name="灯片编号占位符 3"/>
          <p:cNvSpPr>
            <a:spLocks noGrp="1"/>
          </p:cNvSpPr>
          <p:nvPr>
            <p:ph type="sldNum" sz="quarter" idx="10"/>
          </p:nvPr>
        </p:nvSpPr>
        <p:spPr/>
        <p:txBody>
          <a:bodyPr/>
          <a:lstStyle/>
          <a:p>
            <a:fld id="{4D64AC0C-1CB7-4308-9209-2EB07D4384C9}" type="slidenum">
              <a:rPr lang="zh-CN" altLang="en-US" smtClean="0"/>
              <a:t>5</a:t>
            </a:fld>
            <a:endParaRPr lang="zh-CN" altLang="en-US"/>
          </a:p>
        </p:txBody>
      </p:sp>
    </p:spTree>
    <p:extLst>
      <p:ext uri="{BB962C8B-B14F-4D97-AF65-F5344CB8AC3E}">
        <p14:creationId xmlns:p14="http://schemas.microsoft.com/office/powerpoint/2010/main" val="226129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introduce Faster RCNN,</a:t>
            </a:r>
          </a:p>
          <a:p>
            <a:r>
              <a:rPr lang="en-US" altLang="zh-CN" dirty="0"/>
              <a:t>It can be divided into four parts.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is convolution layers. </a:t>
            </a:r>
            <a:r>
              <a:rPr lang="en-US" altLang="zh-TW" sz="1200" dirty="0">
                <a:solidFill>
                  <a:schemeClr val="bg1">
                    <a:lumMod val="50000"/>
                  </a:schemeClr>
                </a:solidFill>
                <a:latin typeface="Yu Gothic UI" panose="020B0500000000000000" pitchFamily="34" charset="-128"/>
                <a:ea typeface="Yu Gothic UI" panose="020B0500000000000000" pitchFamily="34" charset="-128"/>
              </a:rPr>
              <a:t>Resize the input image and record the rescale factor as the information required for the proposal layer to align the position of </a:t>
            </a:r>
            <a:r>
              <a:rPr lang="en-US" altLang="zh-TW" sz="1200" dirty="0" err="1">
                <a:solidFill>
                  <a:schemeClr val="bg1">
                    <a:lumMod val="50000"/>
                  </a:schemeClr>
                </a:solidFill>
                <a:latin typeface="Yu Gothic UI" panose="020B0500000000000000" pitchFamily="34" charset="-128"/>
                <a:ea typeface="Yu Gothic UI" panose="020B0500000000000000" pitchFamily="34" charset="-128"/>
              </a:rPr>
              <a:t>RoIPooling</a:t>
            </a:r>
            <a:r>
              <a:rPr lang="en-US" altLang="zh-TW" sz="1200" dirty="0">
                <a:solidFill>
                  <a:schemeClr val="bg1">
                    <a:lumMod val="50000"/>
                  </a:schemeClr>
                </a:solidFill>
                <a:latin typeface="Yu Gothic UI" panose="020B0500000000000000" pitchFamily="34" charset="-128"/>
                <a:ea typeface="Yu Gothic UI" panose="020B0500000000000000"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Second is region </a:t>
            </a:r>
            <a:r>
              <a:rPr lang="en-US" altLang="zh-CN" dirty="0" err="1"/>
              <a:t>proposol</a:t>
            </a:r>
            <a:r>
              <a:rPr lang="en-US" altLang="zh-CN" dirty="0"/>
              <a:t> network (RPN), </a:t>
            </a:r>
            <a:r>
              <a:rPr lang="en-US" altLang="zh-TW" sz="1200" dirty="0">
                <a:solidFill>
                  <a:schemeClr val="bg1">
                    <a:lumMod val="50000"/>
                  </a:schemeClr>
                </a:solidFill>
                <a:latin typeface="Yu Gothic UI" panose="020B0500000000000000" pitchFamily="34" charset="-128"/>
                <a:ea typeface="Yu Gothic UI" panose="020B0500000000000000" pitchFamily="34" charset="-128"/>
              </a:rPr>
              <a:t>The biggest difference from Fast R-CNN is that RPN is used to generate region proposals, and uses </a:t>
            </a:r>
            <a:r>
              <a:rPr lang="en-US" altLang="zh-TW" sz="1200" dirty="0" err="1">
                <a:solidFill>
                  <a:schemeClr val="bg1">
                    <a:lumMod val="50000"/>
                  </a:schemeClr>
                </a:solidFill>
                <a:latin typeface="Yu Gothic UI" panose="020B0500000000000000" pitchFamily="34" charset="-128"/>
                <a:ea typeface="Yu Gothic UI" panose="020B0500000000000000" pitchFamily="34" charset="-128"/>
              </a:rPr>
              <a:t>bbox</a:t>
            </a:r>
            <a:r>
              <a:rPr lang="en-US" altLang="zh-TW" sz="1200" dirty="0">
                <a:solidFill>
                  <a:schemeClr val="bg1">
                    <a:lumMod val="50000"/>
                  </a:schemeClr>
                </a:solidFill>
                <a:latin typeface="Yu Gothic UI" panose="020B0500000000000000" pitchFamily="34" charset="-128"/>
                <a:ea typeface="Yu Gothic UI" panose="020B0500000000000000" pitchFamily="34" charset="-128"/>
              </a:rPr>
              <a:t> regression to correct the position information of anchors to obtain more accurate positions.</a:t>
            </a:r>
          </a:p>
          <a:p>
            <a:r>
              <a:rPr lang="en-US" altLang="zh-CN" dirty="0"/>
              <a:t>Third is </a:t>
            </a:r>
            <a:r>
              <a:rPr lang="en-US" altLang="zh-CN" dirty="0" err="1"/>
              <a:t>rolpooling</a:t>
            </a:r>
            <a:r>
              <a:rPr lang="en-US" altLang="zh-CN" dirty="0"/>
              <a:t>, collect the results of feature maps and RPN, and send the information to fully connected layer for training after comprehensive information.</a:t>
            </a:r>
          </a:p>
          <a:p>
            <a:r>
              <a:rPr lang="en-US" altLang="zh-CN" dirty="0"/>
              <a:t>Last is classification, use </a:t>
            </a:r>
            <a:r>
              <a:rPr lang="en-US" altLang="zh-CN" dirty="0" err="1"/>
              <a:t>rolpooling</a:t>
            </a:r>
            <a:r>
              <a:rPr lang="en-US" altLang="zh-CN" dirty="0"/>
              <a:t> input values for classification and </a:t>
            </a:r>
            <a:r>
              <a:rPr lang="en-US" altLang="zh-CN" dirty="0" err="1"/>
              <a:t>bbox</a:t>
            </a:r>
            <a:r>
              <a:rPr lang="en-US" altLang="zh-CN" dirty="0"/>
              <a:t> regression to obtain the best object position,</a:t>
            </a:r>
          </a:p>
        </p:txBody>
      </p:sp>
      <p:sp>
        <p:nvSpPr>
          <p:cNvPr id="4" name="灯片编号占位符 3"/>
          <p:cNvSpPr>
            <a:spLocks noGrp="1"/>
          </p:cNvSpPr>
          <p:nvPr>
            <p:ph type="sldNum" sz="quarter" idx="10"/>
          </p:nvPr>
        </p:nvSpPr>
        <p:spPr/>
        <p:txBody>
          <a:bodyPr/>
          <a:lstStyle/>
          <a:p>
            <a:fld id="{4D64AC0C-1CB7-4308-9209-2EB07D4384C9}" type="slidenum">
              <a:rPr lang="zh-CN" altLang="en-US" smtClean="0"/>
              <a:t>6</a:t>
            </a:fld>
            <a:endParaRPr lang="zh-CN" altLang="en-US"/>
          </a:p>
        </p:txBody>
      </p:sp>
    </p:spTree>
    <p:extLst>
      <p:ext uri="{BB962C8B-B14F-4D97-AF65-F5344CB8AC3E}">
        <p14:creationId xmlns:p14="http://schemas.microsoft.com/office/powerpoint/2010/main" val="3559895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This part is the training method, in this program, we choose resnet101 to train.</a:t>
            </a:r>
            <a:endParaRPr lang="en-US" altLang="zh-CN" dirty="0"/>
          </a:p>
          <a:p>
            <a:r>
              <a:rPr lang="en-US" altLang="zh-CN" dirty="0"/>
              <a:t>"piecewise" - the learning rate is multiplied by a factor whenever a certain number of epochs have passed. The multiplication factor is controlled by the parameter "</a:t>
            </a:r>
            <a:r>
              <a:rPr lang="en-US" altLang="zh-CN" dirty="0" err="1"/>
              <a:t>LearnRateDropFactor</a:t>
            </a:r>
            <a:r>
              <a:rPr lang="en-US" altLang="zh-CN" dirty="0"/>
              <a:t>", and the number of epochs between multiplications is controlled by "</a:t>
            </a:r>
            <a:r>
              <a:rPr lang="en-US" altLang="zh-CN" dirty="0" err="1"/>
              <a:t>LearnRateDropPeriod</a:t>
            </a:r>
            <a:r>
              <a:rPr lang="en-US" altLang="zh-CN" dirty="0"/>
              <a:t>".</a:t>
            </a:r>
          </a:p>
          <a:p>
            <a:r>
              <a:rPr lang="en-US" altLang="zh-CN" b="1" dirty="0"/>
              <a:t>'</a:t>
            </a:r>
            <a:r>
              <a:rPr lang="en-US" altLang="zh-CN" b="1" dirty="0" err="1"/>
              <a:t>LearnRateDropFactor</a:t>
            </a:r>
            <a:r>
              <a:rPr lang="en-US" altLang="zh-CN" b="1" dirty="0"/>
              <a:t>'</a:t>
            </a:r>
          </a:p>
          <a:p>
            <a:r>
              <a:rPr lang="en-US" altLang="zh-CN" dirty="0"/>
              <a:t>This parameter only applies when "</a:t>
            </a:r>
            <a:r>
              <a:rPr lang="en-US" altLang="zh-CN" dirty="0" err="1"/>
              <a:t>LearnRateSchedule</a:t>
            </a:r>
            <a:r>
              <a:rPr lang="en-US" altLang="zh-CN" dirty="0"/>
              <a:t>" is set to "piecewise". This is a multiplier factor that is applied to the learning rate every time a certain number of epochs pass.</a:t>
            </a:r>
          </a:p>
          <a:p>
            <a:r>
              <a:rPr lang="en-US" altLang="zh-CN" dirty="0"/>
              <a:t>The default value is 0.1.</a:t>
            </a:r>
          </a:p>
          <a:p>
            <a:r>
              <a:rPr lang="en-US" altLang="zh-CN" b="1" dirty="0"/>
              <a:t>'</a:t>
            </a:r>
            <a:r>
              <a:rPr lang="en-US" altLang="zh-CN" b="1" dirty="0" err="1"/>
              <a:t>LearnRateDropPeriod</a:t>
            </a:r>
            <a:r>
              <a:rPr lang="en-US" altLang="zh-CN" b="1" dirty="0"/>
              <a:t>'</a:t>
            </a:r>
          </a:p>
          <a:p>
            <a:r>
              <a:rPr lang="en-US" altLang="zh-CN" dirty="0"/>
              <a:t>As before, this parameter only applies when "</a:t>
            </a:r>
            <a:r>
              <a:rPr lang="en-US" altLang="zh-CN" dirty="0" err="1"/>
              <a:t>LearnRateSchedule</a:t>
            </a:r>
            <a:r>
              <a:rPr lang="en-US" altLang="zh-CN" dirty="0"/>
              <a:t>" is set to "piecewise". Each time this number of epochs passes, the learning rate drop factor will be applied to the global learning rate. The default value is 10.</a:t>
            </a:r>
          </a:p>
          <a:p>
            <a:r>
              <a:rPr lang="en-US" altLang="zh-CN" b="1" dirty="0"/>
              <a:t>‘</a:t>
            </a:r>
            <a:r>
              <a:rPr lang="en-US" altLang="zh-CN" b="1" dirty="0" err="1"/>
              <a:t>CheckpointPath</a:t>
            </a:r>
            <a:r>
              <a:rPr lang="en-US" altLang="zh-CN" b="1" dirty="0"/>
              <a:t>’</a:t>
            </a:r>
          </a:p>
          <a:p>
            <a:r>
              <a:rPr lang="en-US" altLang="zh-CN" dirty="0"/>
              <a:t>Path to save the checkpoint network. When specified, the software saves the checkpoint network after each epoch. If not specified, no checkpoints will be saved.</a:t>
            </a:r>
          </a:p>
        </p:txBody>
      </p:sp>
      <p:sp>
        <p:nvSpPr>
          <p:cNvPr id="4" name="灯片编号占位符 3"/>
          <p:cNvSpPr>
            <a:spLocks noGrp="1"/>
          </p:cNvSpPr>
          <p:nvPr>
            <p:ph type="sldNum" sz="quarter" idx="10"/>
          </p:nvPr>
        </p:nvSpPr>
        <p:spPr/>
        <p:txBody>
          <a:bodyPr/>
          <a:lstStyle/>
          <a:p>
            <a:fld id="{4D64AC0C-1CB7-4308-9209-2EB07D4384C9}" type="slidenum">
              <a:rPr lang="zh-CN" altLang="en-US" smtClean="0"/>
              <a:t>7</a:t>
            </a:fld>
            <a:endParaRPr lang="zh-CN" altLang="en-US"/>
          </a:p>
        </p:txBody>
      </p:sp>
    </p:spTree>
    <p:extLst>
      <p:ext uri="{BB962C8B-B14F-4D97-AF65-F5344CB8AC3E}">
        <p14:creationId xmlns:p14="http://schemas.microsoft.com/office/powerpoint/2010/main" val="1656364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we use the image labeler to mark the data in the train images, and then store it as </a:t>
            </a:r>
            <a:r>
              <a:rPr lang="en-US" altLang="zh-TW" sz="12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gTruth</a:t>
            </a: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a:t>
            </a:r>
            <a:endParaRPr lang="en-US" altLang="zh-CN" dirty="0"/>
          </a:p>
        </p:txBody>
      </p:sp>
      <p:sp>
        <p:nvSpPr>
          <p:cNvPr id="4" name="灯片编号占位符 3"/>
          <p:cNvSpPr>
            <a:spLocks noGrp="1"/>
          </p:cNvSpPr>
          <p:nvPr>
            <p:ph type="sldNum" sz="quarter" idx="10"/>
          </p:nvPr>
        </p:nvSpPr>
        <p:spPr/>
        <p:txBody>
          <a:bodyPr/>
          <a:lstStyle/>
          <a:p>
            <a:fld id="{4D64AC0C-1CB7-4308-9209-2EB07D4384C9}" type="slidenum">
              <a:rPr lang="zh-CN" altLang="en-US" smtClean="0"/>
              <a:t>8</a:t>
            </a:fld>
            <a:endParaRPr lang="zh-CN" altLang="en-US"/>
          </a:p>
        </p:txBody>
      </p:sp>
    </p:spTree>
    <p:extLst>
      <p:ext uri="{BB962C8B-B14F-4D97-AF65-F5344CB8AC3E}">
        <p14:creationId xmlns:p14="http://schemas.microsoft.com/office/powerpoint/2010/main" val="1950265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Next, </a:t>
            </a:r>
            <a:r>
              <a:rPr lang="en-US" altLang="zh-TW" b="0" i="0" dirty="0">
                <a:solidFill>
                  <a:srgbClr val="212121"/>
                </a:solidFill>
                <a:effectLst/>
                <a:latin typeface="Roboto" panose="02000000000000000000" pitchFamily="2" charset="0"/>
              </a:rPr>
              <a:t> trains a Faster R-CNN object detector using deep learning</a:t>
            </a: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We </a:t>
            </a:r>
            <a:r>
              <a:rPr lang="en-US" altLang="zh-TW" b="0" i="0" dirty="0">
                <a:solidFill>
                  <a:srgbClr val="212121"/>
                </a:solidFill>
                <a:effectLst/>
                <a:latin typeface="Roboto" panose="02000000000000000000" pitchFamily="2" charset="0"/>
              </a:rPr>
              <a:t>can train a Faster R-CNN detector to detect multiple object classes.</a:t>
            </a: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Use the data we labeled in </a:t>
            </a:r>
            <a:r>
              <a:rPr lang="en-US" altLang="zh-TW" sz="12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gTruth</a:t>
            </a:r>
            <a:r>
              <a:rPr lang="en-US" altLang="zh-TW" sz="12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And in this program, we choose resnet101 to train.</a:t>
            </a:r>
            <a:endParaRPr lang="en-US" altLang="zh-CN" dirty="0"/>
          </a:p>
        </p:txBody>
      </p:sp>
      <p:sp>
        <p:nvSpPr>
          <p:cNvPr id="4" name="灯片编号占位符 3"/>
          <p:cNvSpPr>
            <a:spLocks noGrp="1"/>
          </p:cNvSpPr>
          <p:nvPr>
            <p:ph type="sldNum" sz="quarter" idx="10"/>
          </p:nvPr>
        </p:nvSpPr>
        <p:spPr/>
        <p:txBody>
          <a:bodyPr/>
          <a:lstStyle/>
          <a:p>
            <a:fld id="{4D64AC0C-1CB7-4308-9209-2EB07D4384C9}" type="slidenum">
              <a:rPr lang="zh-CN" altLang="en-US" smtClean="0"/>
              <a:t>9</a:t>
            </a:fld>
            <a:endParaRPr lang="zh-CN" altLang="en-US"/>
          </a:p>
        </p:txBody>
      </p:sp>
    </p:spTree>
    <p:extLst>
      <p:ext uri="{BB962C8B-B14F-4D97-AF65-F5344CB8AC3E}">
        <p14:creationId xmlns:p14="http://schemas.microsoft.com/office/powerpoint/2010/main" val="1496862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3813758626"/>
      </p:ext>
    </p:extLst>
  </p:cSld>
  <p:clrMapOvr>
    <a:masterClrMapping/>
  </p:clrMapOvr>
  <p:transition spd="slow" advClick="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2482717478"/>
      </p:ext>
    </p:extLst>
  </p:cSld>
  <p:clrMapOvr>
    <a:masterClrMapping/>
  </p:clrMapOvr>
  <p:transition spd="slow" advClick="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2952710811"/>
      </p:ext>
    </p:extLst>
  </p:cSld>
  <p:clrMapOvr>
    <a:masterClrMapping/>
  </p:clrMapOvr>
  <p:transition spd="slow" advClick="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2043361382"/>
      </p:ext>
    </p:extLst>
  </p:cSld>
  <p:clrMapOvr>
    <a:masterClrMapping/>
  </p:clrMapOvr>
  <p:transition spd="slow" advClick="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4285683976"/>
      </p:ext>
    </p:extLst>
  </p:cSld>
  <p:clrMapOvr>
    <a:masterClrMapping/>
  </p:clrMapOvr>
  <p:transition spd="slow" advClick="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2912602500"/>
      </p:ext>
    </p:extLst>
  </p:cSld>
  <p:clrMapOvr>
    <a:masterClrMapping/>
  </p:clrMapOvr>
  <p:transition spd="slow" advClick="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2775445635"/>
      </p:ext>
    </p:extLst>
  </p:cSld>
  <p:clrMapOvr>
    <a:masterClrMapping/>
  </p:clrMapOvr>
  <p:transition spd="slow" advClick="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2141007962"/>
      </p:ext>
    </p:extLst>
  </p:cSld>
  <p:clrMapOvr>
    <a:masterClrMapping/>
  </p:clrMapOvr>
  <p:transition spd="slow" advClick="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1793207352"/>
      </p:ext>
    </p:extLst>
  </p:cSld>
  <p:clrMapOvr>
    <a:masterClrMapping/>
  </p:clrMapOvr>
  <p:transition spd="slow" advClick="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2178210219"/>
      </p:ext>
    </p:extLst>
  </p:cSld>
  <p:clrMapOvr>
    <a:masterClrMapping/>
  </p:clrMapOvr>
  <p:transition spd="slow" advClick="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EFBED5AB-3E2E-45CF-A226-A33E0A24AE4F}" type="datetimeFigureOut">
              <a:rPr lang="zh-CN" altLang="en-US" smtClean="0"/>
              <a:t>2024/10/3</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ECC88E3-D6E1-4F8D-AB33-0E9659B046C0}" type="slidenum">
              <a:rPr lang="zh-CN" altLang="en-US" smtClean="0"/>
              <a:t>‹#›</a:t>
            </a:fld>
            <a:endParaRPr lang="zh-CN" altLang="en-US"/>
          </a:p>
        </p:txBody>
      </p:sp>
    </p:spTree>
    <p:extLst>
      <p:ext uri="{BB962C8B-B14F-4D97-AF65-F5344CB8AC3E}">
        <p14:creationId xmlns:p14="http://schemas.microsoft.com/office/powerpoint/2010/main" val="431043132"/>
      </p:ext>
    </p:extLst>
  </p:cSld>
  <p:clrMapOvr>
    <a:masterClrMapping/>
  </p:clrMapOvr>
  <p:transition spd="slow" advClick="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398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38150"/>
            <a:ext cx="12030075" cy="6559582"/>
          </a:xfrm>
          <a:prstGeom prst="rect">
            <a:avLst/>
          </a:prstGeom>
        </p:spPr>
      </p:pic>
      <p:sp>
        <p:nvSpPr>
          <p:cNvPr id="6" name="文本框 5"/>
          <p:cNvSpPr txBox="1"/>
          <p:nvPr/>
        </p:nvSpPr>
        <p:spPr>
          <a:xfrm>
            <a:off x="2677026" y="2618071"/>
            <a:ext cx="7674406" cy="707886"/>
          </a:xfrm>
          <a:prstGeom prst="rect">
            <a:avLst/>
          </a:prstGeom>
          <a:noFill/>
        </p:spPr>
        <p:txBody>
          <a:bodyPr wrap="square" rtlCol="0">
            <a:spAutoFit/>
          </a:bodyPr>
          <a:lstStyle/>
          <a:p>
            <a:pPr algn="ctr"/>
            <a:r>
              <a:rPr lang="en-US" altLang="zh-TW" sz="4000" b="1" dirty="0">
                <a:solidFill>
                  <a:schemeClr val="bg1">
                    <a:lumMod val="50000"/>
                  </a:schemeClr>
                </a:solidFill>
                <a:latin typeface="Arial" panose="020B0604020202020204" pitchFamily="34" charset="0"/>
                <a:ea typeface="Yu Gothic UI" panose="020B0500000000000000" pitchFamily="34" charset="-128"/>
                <a:cs typeface="Arial" panose="020B0604020202020204" pitchFamily="34" charset="0"/>
              </a:rPr>
              <a:t>Traffic Light Detection</a:t>
            </a:r>
            <a:endParaRPr lang="en-US" altLang="zh-CN" sz="4000" b="1" dirty="0">
              <a:solidFill>
                <a:schemeClr val="bg1">
                  <a:lumMod val="50000"/>
                </a:schemeClr>
              </a:solidFill>
              <a:latin typeface="Arial" panose="020B0604020202020204" pitchFamily="34" charset="0"/>
              <a:ea typeface="Yu Gothic UI" panose="020B0500000000000000" pitchFamily="34" charset="-128"/>
              <a:cs typeface="Arial" panose="020B0604020202020204" pitchFamily="34" charset="0"/>
            </a:endParaRPr>
          </a:p>
        </p:txBody>
      </p:sp>
      <p:sp>
        <p:nvSpPr>
          <p:cNvPr id="2" name="矩形 1"/>
          <p:cNvSpPr/>
          <p:nvPr/>
        </p:nvSpPr>
        <p:spPr>
          <a:xfrm>
            <a:off x="5401625" y="4064621"/>
            <a:ext cx="4616970" cy="830997"/>
          </a:xfrm>
          <a:prstGeom prst="rect">
            <a:avLst/>
          </a:prstGeom>
        </p:spPr>
        <p:txBody>
          <a:bodyPr wrap="none">
            <a:spAutoFit/>
          </a:bodyPr>
          <a:lstStyle/>
          <a:p>
            <a:r>
              <a:rPr lang="en-US" altLang="zh-CN" sz="2400" dirty="0">
                <a:solidFill>
                  <a:schemeClr val="bg1">
                    <a:lumMod val="50000"/>
                  </a:schemeClr>
                </a:solidFill>
                <a:latin typeface="Yu Gothic UI" panose="020B0500000000000000" pitchFamily="34" charset="-128"/>
                <a:ea typeface="Yu Gothic UI" panose="020B0500000000000000" pitchFamily="34" charset="-128"/>
              </a:rPr>
              <a:t>D0965719 </a:t>
            </a:r>
            <a:r>
              <a:rPr lang="zh-TW" altLang="en-US" sz="2400" dirty="0">
                <a:solidFill>
                  <a:schemeClr val="bg1">
                    <a:lumMod val="50000"/>
                  </a:schemeClr>
                </a:solidFill>
                <a:latin typeface="Yu Gothic UI" panose="020B0500000000000000" pitchFamily="34" charset="-128"/>
                <a:ea typeface="Yu Gothic UI" panose="020B0500000000000000" pitchFamily="34" charset="-128"/>
              </a:rPr>
              <a:t>陳心榆 </a:t>
            </a:r>
            <a:r>
              <a:rPr lang="en-US" altLang="zh-CN" sz="2400" dirty="0">
                <a:solidFill>
                  <a:schemeClr val="bg1">
                    <a:lumMod val="50000"/>
                  </a:schemeClr>
                </a:solidFill>
                <a:latin typeface="Yu Gothic UI" panose="020B0500000000000000" pitchFamily="34" charset="-128"/>
                <a:ea typeface="Yu Gothic UI" panose="020B0500000000000000" pitchFamily="34" charset="-128"/>
              </a:rPr>
              <a:t>Shelly</a:t>
            </a:r>
          </a:p>
          <a:p>
            <a:r>
              <a:rPr lang="en-US" altLang="zh-TW" sz="2400" dirty="0">
                <a:solidFill>
                  <a:schemeClr val="bg1">
                    <a:lumMod val="50000"/>
                  </a:schemeClr>
                </a:solidFill>
                <a:latin typeface="Yu Gothic UI" panose="020B0500000000000000" pitchFamily="34" charset="-128"/>
                <a:ea typeface="Yu Gothic UI" panose="020B0500000000000000" pitchFamily="34" charset="-128"/>
              </a:rPr>
              <a:t>D0969611</a:t>
            </a:r>
            <a:r>
              <a:rPr lang="zh-TW" altLang="en-US" sz="2400" dirty="0">
                <a:solidFill>
                  <a:schemeClr val="bg1">
                    <a:lumMod val="50000"/>
                  </a:schemeClr>
                </a:solidFill>
                <a:latin typeface="Yu Gothic UI" panose="020B0500000000000000" pitchFamily="34" charset="-128"/>
                <a:ea typeface="Yu Gothic UI" panose="020B0500000000000000" pitchFamily="34" charset="-128"/>
              </a:rPr>
              <a:t> 簡智霖 </a:t>
            </a:r>
            <a:r>
              <a:rPr lang="en-US" altLang="zh-TW" sz="2400" dirty="0" err="1">
                <a:solidFill>
                  <a:schemeClr val="bg1">
                    <a:lumMod val="50000"/>
                  </a:schemeClr>
                </a:solidFill>
                <a:latin typeface="Yu Gothic UI" panose="020B0500000000000000" pitchFamily="34" charset="-128"/>
                <a:ea typeface="Yu Gothic UI" panose="020B0500000000000000" pitchFamily="34" charset="-128"/>
              </a:rPr>
              <a:t>Chih</a:t>
            </a:r>
            <a:r>
              <a:rPr lang="en-US" altLang="zh-TW" sz="2400" dirty="0">
                <a:solidFill>
                  <a:schemeClr val="bg1">
                    <a:lumMod val="50000"/>
                  </a:schemeClr>
                </a:solidFill>
                <a:latin typeface="Yu Gothic UI" panose="020B0500000000000000" pitchFamily="34" charset="-128"/>
                <a:ea typeface="Yu Gothic UI" panose="020B0500000000000000" pitchFamily="34" charset="-128"/>
              </a:rPr>
              <a:t> Lin Chien</a:t>
            </a:r>
            <a:endParaRPr lang="zh-CN" altLang="en-US" sz="2400" dirty="0">
              <a:solidFill>
                <a:schemeClr val="bg1">
                  <a:lumMod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118113027"/>
      </p:ext>
    </p:extLst>
  </p:cSld>
  <p:clrMapOvr>
    <a:masterClrMapping/>
  </p:clrMapOvr>
  <p:transition spd="slow" advClick="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4419034" y="426805"/>
            <a:ext cx="3435556" cy="553998"/>
          </a:xfrm>
          <a:prstGeom prst="rect">
            <a:avLst/>
          </a:prstGeom>
        </p:spPr>
        <p:txBody>
          <a:bodyPr wrap="none">
            <a:spAutoFit/>
          </a:bodyPr>
          <a:lstStyle/>
          <a:p>
            <a:r>
              <a:rPr lang="en-US" altLang="zh-CN" sz="3000" b="1" i="0" dirty="0">
                <a:solidFill>
                  <a:schemeClr val="bg1">
                    <a:lumMod val="50000"/>
                  </a:schemeClr>
                </a:solidFill>
                <a:effectLst/>
                <a:latin typeface="arial" panose="020B0604020202020204" pitchFamily="34" charset="0"/>
              </a:rPr>
              <a:t>Proposed </a:t>
            </a:r>
            <a:r>
              <a:rPr lang="en-US" altLang="zh-TW" sz="3000" b="1" i="0" dirty="0">
                <a:solidFill>
                  <a:schemeClr val="bg1">
                    <a:lumMod val="50000"/>
                  </a:schemeClr>
                </a:solidFill>
                <a:effectLst/>
                <a:latin typeface="arial" panose="020B0604020202020204" pitchFamily="34" charset="0"/>
              </a:rPr>
              <a:t>Method</a:t>
            </a:r>
            <a:endParaRPr lang="en-US" altLang="zh-CN" sz="3000" b="1" i="0" dirty="0">
              <a:solidFill>
                <a:schemeClr val="bg1">
                  <a:lumMod val="50000"/>
                </a:schemeClr>
              </a:solidFill>
              <a:effectLst/>
              <a:latin typeface="arial" panose="020B0604020202020204" pitchFamily="34" charset="0"/>
            </a:endParaRPr>
          </a:p>
        </p:txBody>
      </p:sp>
      <p:sp>
        <p:nvSpPr>
          <p:cNvPr id="6" name="文字方塊 5">
            <a:extLst>
              <a:ext uri="{FF2B5EF4-FFF2-40B4-BE49-F238E27FC236}">
                <a16:creationId xmlns:a16="http://schemas.microsoft.com/office/drawing/2014/main" id="{662EA82A-9DF7-4B62-AFC5-827C2BBD40CF}"/>
              </a:ext>
            </a:extLst>
          </p:cNvPr>
          <p:cNvSpPr txBox="1"/>
          <p:nvPr/>
        </p:nvSpPr>
        <p:spPr>
          <a:xfrm>
            <a:off x="1684988" y="1587929"/>
            <a:ext cx="8408323" cy="1692771"/>
          </a:xfrm>
          <a:prstGeom prst="rect">
            <a:avLst/>
          </a:prstGeom>
          <a:noFill/>
        </p:spPr>
        <p:txBody>
          <a:bodyPr wrap="square">
            <a:spAutoFit/>
          </a:bodyPr>
          <a:lstStyle/>
          <a:p>
            <a:r>
              <a:rPr lang="en-US" sz="2800" b="1" u="sng" dirty="0">
                <a:solidFill>
                  <a:schemeClr val="bg1">
                    <a:lumMod val="50000"/>
                  </a:schemeClr>
                </a:solidFill>
                <a:latin typeface="Yu Gothic UI" panose="020B0500000000000000" pitchFamily="34" charset="-128"/>
                <a:ea typeface="Yu Gothic UI" panose="020B0500000000000000" pitchFamily="34" charset="-128"/>
              </a:rPr>
              <a:t>Yolov2:</a:t>
            </a:r>
            <a:r>
              <a:rPr lang="en-US" sz="2400" dirty="0">
                <a:solidFill>
                  <a:schemeClr val="bg1">
                    <a:lumMod val="50000"/>
                  </a:schemeClr>
                </a:solidFill>
                <a:latin typeface="Yu Gothic UI" panose="020B0500000000000000" pitchFamily="34" charset="-128"/>
                <a:ea typeface="Yu Gothic UI" panose="020B0500000000000000" pitchFamily="34" charset="-128"/>
              </a:rPr>
              <a:t> A single-stage real-time object detection model. </a:t>
            </a:r>
          </a:p>
          <a:p>
            <a:r>
              <a:rPr lang="en-US" sz="2800" dirty="0">
                <a:solidFill>
                  <a:schemeClr val="bg1">
                    <a:lumMod val="50000"/>
                  </a:schemeClr>
                </a:solidFill>
                <a:latin typeface="Yu Gothic UI" panose="020B0500000000000000" pitchFamily="34" charset="-128"/>
                <a:ea typeface="Yu Gothic UI" panose="020B0500000000000000" pitchFamily="34" charset="-128"/>
              </a:rPr>
              <a:t>-</a:t>
            </a:r>
            <a:r>
              <a:rPr lang="en-US" sz="2400" dirty="0">
                <a:solidFill>
                  <a:schemeClr val="bg1">
                    <a:lumMod val="50000"/>
                  </a:schemeClr>
                </a:solidFill>
                <a:latin typeface="Yu Gothic UI" panose="020B0500000000000000" pitchFamily="34" charset="-128"/>
                <a:ea typeface="Yu Gothic UI" panose="020B0500000000000000" pitchFamily="34" charset="-128"/>
              </a:rPr>
              <a:t>In terms of speed, YOLO is one of the best models in object recognition, able to recognize objects and process frames at the rate up to 150 FPS for small networks.</a:t>
            </a:r>
            <a:endParaRPr lang="en-US" sz="2800" dirty="0">
              <a:solidFill>
                <a:schemeClr val="bg1">
                  <a:lumMod val="50000"/>
                </a:schemeClr>
              </a:solidFill>
              <a:latin typeface="Yu Gothic UI" panose="020B0500000000000000" pitchFamily="34" charset="-128"/>
              <a:ea typeface="Yu Gothic UI" panose="020B0500000000000000" pitchFamily="34" charset="-128"/>
            </a:endParaRPr>
          </a:p>
        </p:txBody>
      </p:sp>
      <p:pic>
        <p:nvPicPr>
          <p:cNvPr id="3078" name="Picture 6">
            <a:extLst>
              <a:ext uri="{FF2B5EF4-FFF2-40B4-BE49-F238E27FC236}">
                <a16:creationId xmlns:a16="http://schemas.microsoft.com/office/drawing/2014/main" id="{423B4C95-C713-D692-A38F-AFDFA46AF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957" y="4021207"/>
            <a:ext cx="9366947" cy="2167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038170"/>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39">
            <a:extLst>
              <a:ext uri="{FF2B5EF4-FFF2-40B4-BE49-F238E27FC236}">
                <a16:creationId xmlns:a16="http://schemas.microsoft.com/office/drawing/2014/main" id="{52366B42-4EF0-44C2-9EEA-2220E5E5F7E8}"/>
              </a:ext>
            </a:extLst>
          </p:cNvPr>
          <p:cNvSpPr txBox="1"/>
          <p:nvPr/>
        </p:nvSpPr>
        <p:spPr>
          <a:xfrm>
            <a:off x="1109085" y="1234366"/>
            <a:ext cx="10231360" cy="461665"/>
          </a:xfrm>
          <a:prstGeom prst="rect">
            <a:avLst/>
          </a:prstGeom>
          <a:noFill/>
        </p:spPr>
        <p:txBody>
          <a:bodyPr wrap="square" rtlCol="0">
            <a:spAutoFit/>
          </a:bodyPr>
          <a:lstStyle/>
          <a:p>
            <a:r>
              <a:rPr lang="en-US" altLang="zh-TW" sz="2400" b="1" kern="10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rPr>
              <a:t> </a:t>
            </a:r>
            <a:endParaRPr lang="zh-TW"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endParaRPr>
          </a:p>
        </p:txBody>
      </p:sp>
      <p:sp>
        <p:nvSpPr>
          <p:cNvPr id="53" name="矩形 52"/>
          <p:cNvSpPr/>
          <p:nvPr/>
        </p:nvSpPr>
        <p:spPr>
          <a:xfrm>
            <a:off x="5522766" y="449536"/>
            <a:ext cx="1146468" cy="553998"/>
          </a:xfrm>
          <a:prstGeom prst="rect">
            <a:avLst/>
          </a:prstGeom>
        </p:spPr>
        <p:txBody>
          <a:bodyPr wrap="none">
            <a:spAutoFit/>
          </a:bodyPr>
          <a:lstStyle/>
          <a:p>
            <a:r>
              <a:rPr lang="en-US" altLang="zh-CN" sz="3000" b="1" i="0">
                <a:solidFill>
                  <a:schemeClr val="bg1">
                    <a:lumMod val="50000"/>
                  </a:schemeClr>
                </a:solidFill>
                <a:effectLst/>
                <a:latin typeface="arial" panose="020B0604020202020204" pitchFamily="34" charset="0"/>
              </a:rPr>
              <a:t>Code</a:t>
            </a:r>
            <a:endParaRPr lang="en-US" altLang="zh-CN" sz="3000" b="1" i="0" dirty="0">
              <a:solidFill>
                <a:schemeClr val="bg1">
                  <a:lumMod val="50000"/>
                </a:schemeClr>
              </a:solidFill>
              <a:effectLst/>
              <a:latin typeface="arial" panose="020B0604020202020204" pitchFamily="34" charset="0"/>
            </a:endParaRPr>
          </a:p>
        </p:txBody>
      </p:sp>
      <p:sp>
        <p:nvSpPr>
          <p:cNvPr id="16" name="文字方塊 15">
            <a:extLst>
              <a:ext uri="{FF2B5EF4-FFF2-40B4-BE49-F238E27FC236}">
                <a16:creationId xmlns:a16="http://schemas.microsoft.com/office/drawing/2014/main" id="{9B39DBD5-3513-4B06-B7D7-784238946E21}"/>
              </a:ext>
            </a:extLst>
          </p:cNvPr>
          <p:cNvSpPr txBox="1"/>
          <p:nvPr/>
        </p:nvSpPr>
        <p:spPr>
          <a:xfrm>
            <a:off x="1130102" y="5700578"/>
            <a:ext cx="9931796" cy="707886"/>
          </a:xfrm>
          <a:prstGeom prst="rect">
            <a:avLst/>
          </a:prstGeom>
          <a:noFill/>
        </p:spPr>
        <p:txBody>
          <a:bodyPr wrap="square">
            <a:spAutoFit/>
          </a:bodyPr>
          <a:lstStyle/>
          <a:p>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In this step,</a:t>
            </a:r>
            <a:r>
              <a:rPr lang="zh-TW" altLang="en-US"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let the machine automatically distinguish and frame the features. If the accuracy is less than 0.88, it will not be displayed.</a:t>
            </a:r>
          </a:p>
        </p:txBody>
      </p:sp>
      <p:pic>
        <p:nvPicPr>
          <p:cNvPr id="6" name="圖片 5">
            <a:extLst>
              <a:ext uri="{FF2B5EF4-FFF2-40B4-BE49-F238E27FC236}">
                <a16:creationId xmlns:a16="http://schemas.microsoft.com/office/drawing/2014/main" id="{A3595D5F-8FDB-E6FA-DBBA-E93D2FD903B2}"/>
              </a:ext>
            </a:extLst>
          </p:cNvPr>
          <p:cNvPicPr>
            <a:picLocks noChangeAspect="1"/>
          </p:cNvPicPr>
          <p:nvPr/>
        </p:nvPicPr>
        <p:blipFill>
          <a:blip r:embed="rId3"/>
          <a:stretch>
            <a:fillRect/>
          </a:stretch>
        </p:blipFill>
        <p:spPr>
          <a:xfrm>
            <a:off x="667095" y="1278356"/>
            <a:ext cx="10373786" cy="4037501"/>
          </a:xfrm>
          <a:prstGeom prst="rect">
            <a:avLst/>
          </a:prstGeom>
        </p:spPr>
      </p:pic>
    </p:spTree>
    <p:extLst>
      <p:ext uri="{BB962C8B-B14F-4D97-AF65-F5344CB8AC3E}">
        <p14:creationId xmlns:p14="http://schemas.microsoft.com/office/powerpoint/2010/main" val="524895252"/>
      </p:ext>
    </p:extLst>
  </p:cSld>
  <p:clrMapOvr>
    <a:masterClrMapping/>
  </p:clrMapOvr>
  <p:transition spd="slow" advClick="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39">
            <a:extLst>
              <a:ext uri="{FF2B5EF4-FFF2-40B4-BE49-F238E27FC236}">
                <a16:creationId xmlns:a16="http://schemas.microsoft.com/office/drawing/2014/main" id="{52366B42-4EF0-44C2-9EEA-2220E5E5F7E8}"/>
              </a:ext>
            </a:extLst>
          </p:cNvPr>
          <p:cNvSpPr txBox="1"/>
          <p:nvPr/>
        </p:nvSpPr>
        <p:spPr>
          <a:xfrm>
            <a:off x="1109085" y="1234366"/>
            <a:ext cx="10231360" cy="461665"/>
          </a:xfrm>
          <a:prstGeom prst="rect">
            <a:avLst/>
          </a:prstGeom>
          <a:noFill/>
        </p:spPr>
        <p:txBody>
          <a:bodyPr wrap="square" rtlCol="0">
            <a:spAutoFit/>
          </a:bodyPr>
          <a:lstStyle/>
          <a:p>
            <a:r>
              <a:rPr lang="en-US" altLang="zh-TW" sz="2400" b="1" kern="10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rPr>
              <a:t> </a:t>
            </a:r>
            <a:endParaRPr lang="zh-TW"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endParaRPr>
          </a:p>
        </p:txBody>
      </p:sp>
      <p:sp>
        <p:nvSpPr>
          <p:cNvPr id="53" name="矩形 52"/>
          <p:cNvSpPr/>
          <p:nvPr/>
        </p:nvSpPr>
        <p:spPr>
          <a:xfrm>
            <a:off x="5522766" y="449536"/>
            <a:ext cx="1146468" cy="553998"/>
          </a:xfrm>
          <a:prstGeom prst="rect">
            <a:avLst/>
          </a:prstGeom>
        </p:spPr>
        <p:txBody>
          <a:bodyPr wrap="none">
            <a:spAutoFit/>
          </a:bodyPr>
          <a:lstStyle/>
          <a:p>
            <a:r>
              <a:rPr lang="en-US" altLang="zh-CN" sz="3000" b="1" i="0">
                <a:solidFill>
                  <a:schemeClr val="bg1">
                    <a:lumMod val="50000"/>
                  </a:schemeClr>
                </a:solidFill>
                <a:effectLst/>
                <a:latin typeface="arial" panose="020B0604020202020204" pitchFamily="34" charset="0"/>
              </a:rPr>
              <a:t>Code</a:t>
            </a:r>
            <a:endParaRPr lang="en-US" altLang="zh-CN" sz="3000" b="1" i="0" dirty="0">
              <a:solidFill>
                <a:schemeClr val="bg1">
                  <a:lumMod val="50000"/>
                </a:schemeClr>
              </a:solidFill>
              <a:effectLst/>
              <a:latin typeface="arial" panose="020B0604020202020204" pitchFamily="34" charset="0"/>
            </a:endParaRPr>
          </a:p>
        </p:txBody>
      </p:sp>
      <p:sp>
        <p:nvSpPr>
          <p:cNvPr id="16" name="文字方塊 15">
            <a:extLst>
              <a:ext uri="{FF2B5EF4-FFF2-40B4-BE49-F238E27FC236}">
                <a16:creationId xmlns:a16="http://schemas.microsoft.com/office/drawing/2014/main" id="{9B39DBD5-3513-4B06-B7D7-784238946E21}"/>
              </a:ext>
            </a:extLst>
          </p:cNvPr>
          <p:cNvSpPr txBox="1"/>
          <p:nvPr/>
        </p:nvSpPr>
        <p:spPr>
          <a:xfrm>
            <a:off x="1130102" y="5648113"/>
            <a:ext cx="9931796" cy="1015663"/>
          </a:xfrm>
          <a:prstGeom prst="rect">
            <a:avLst/>
          </a:prstGeom>
          <a:noFill/>
        </p:spPr>
        <p:txBody>
          <a:bodyPr wrap="square">
            <a:spAutoFit/>
          </a:bodyPr>
          <a:lstStyle/>
          <a:p>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Then, to determine whether the label is the same, use </a:t>
            </a:r>
            <a:r>
              <a:rPr lang="en-US" altLang="zh-TW" sz="20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strcmp</a:t>
            </a:r>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function to compare s1 and </a:t>
            </a:r>
            <a:r>
              <a:rPr lang="en-US" altLang="zh-TW" sz="20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a,b,or</a:t>
            </a:r>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c  and returns 1 (true) if the two are identical and 0 (false) otherwise.</a:t>
            </a:r>
          </a:p>
          <a:p>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And use </a:t>
            </a:r>
            <a:r>
              <a:rPr lang="en-US" altLang="zh-TW" sz="20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imwrite</a:t>
            </a:r>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function to output the image, and then upload to </a:t>
            </a:r>
            <a:r>
              <a:rPr lang="en-US" altLang="zh-TW" sz="20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thingspeak</a:t>
            </a:r>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a:t>
            </a:r>
          </a:p>
        </p:txBody>
      </p:sp>
      <p:pic>
        <p:nvPicPr>
          <p:cNvPr id="7" name="圖片 6">
            <a:extLst>
              <a:ext uri="{FF2B5EF4-FFF2-40B4-BE49-F238E27FC236}">
                <a16:creationId xmlns:a16="http://schemas.microsoft.com/office/drawing/2014/main" id="{1BACA133-9F4E-D63B-F5A7-B27F11827B49}"/>
              </a:ext>
            </a:extLst>
          </p:cNvPr>
          <p:cNvPicPr>
            <a:picLocks noChangeAspect="1"/>
          </p:cNvPicPr>
          <p:nvPr/>
        </p:nvPicPr>
        <p:blipFill>
          <a:blip r:embed="rId3"/>
          <a:stretch>
            <a:fillRect/>
          </a:stretch>
        </p:blipFill>
        <p:spPr>
          <a:xfrm>
            <a:off x="2393247" y="1003534"/>
            <a:ext cx="7757919" cy="4598413"/>
          </a:xfrm>
          <a:prstGeom prst="rect">
            <a:avLst/>
          </a:prstGeom>
        </p:spPr>
      </p:pic>
    </p:spTree>
    <p:extLst>
      <p:ext uri="{BB962C8B-B14F-4D97-AF65-F5344CB8AC3E}">
        <p14:creationId xmlns:p14="http://schemas.microsoft.com/office/powerpoint/2010/main" val="3556485380"/>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39">
            <a:extLst>
              <a:ext uri="{FF2B5EF4-FFF2-40B4-BE49-F238E27FC236}">
                <a16:creationId xmlns:a16="http://schemas.microsoft.com/office/drawing/2014/main" id="{52366B42-4EF0-44C2-9EEA-2220E5E5F7E8}"/>
              </a:ext>
            </a:extLst>
          </p:cNvPr>
          <p:cNvSpPr txBox="1"/>
          <p:nvPr/>
        </p:nvSpPr>
        <p:spPr>
          <a:xfrm>
            <a:off x="1109085" y="1234366"/>
            <a:ext cx="10231360" cy="461665"/>
          </a:xfrm>
          <a:prstGeom prst="rect">
            <a:avLst/>
          </a:prstGeom>
          <a:noFill/>
        </p:spPr>
        <p:txBody>
          <a:bodyPr wrap="square" rtlCol="0">
            <a:spAutoFit/>
          </a:bodyPr>
          <a:lstStyle/>
          <a:p>
            <a:r>
              <a:rPr lang="en-US" altLang="zh-TW" sz="2400" b="1" kern="10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rPr>
              <a:t> </a:t>
            </a:r>
            <a:endParaRPr lang="zh-TW"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endParaRPr>
          </a:p>
        </p:txBody>
      </p:sp>
      <p:sp>
        <p:nvSpPr>
          <p:cNvPr id="53" name="矩形 52"/>
          <p:cNvSpPr/>
          <p:nvPr/>
        </p:nvSpPr>
        <p:spPr>
          <a:xfrm>
            <a:off x="5522766" y="449536"/>
            <a:ext cx="1146468" cy="553998"/>
          </a:xfrm>
          <a:prstGeom prst="rect">
            <a:avLst/>
          </a:prstGeom>
        </p:spPr>
        <p:txBody>
          <a:bodyPr wrap="none">
            <a:spAutoFit/>
          </a:bodyPr>
          <a:lstStyle/>
          <a:p>
            <a:r>
              <a:rPr lang="en-US" altLang="zh-CN" sz="3000" b="1" i="0">
                <a:solidFill>
                  <a:schemeClr val="bg1">
                    <a:lumMod val="50000"/>
                  </a:schemeClr>
                </a:solidFill>
                <a:effectLst/>
                <a:latin typeface="arial" panose="020B0604020202020204" pitchFamily="34" charset="0"/>
              </a:rPr>
              <a:t>Code</a:t>
            </a:r>
            <a:endParaRPr lang="en-US" altLang="zh-CN" sz="3000" b="1" i="0" dirty="0">
              <a:solidFill>
                <a:schemeClr val="bg1">
                  <a:lumMod val="50000"/>
                </a:schemeClr>
              </a:solidFill>
              <a:effectLst/>
              <a:latin typeface="arial" panose="020B0604020202020204" pitchFamily="34" charset="0"/>
            </a:endParaRPr>
          </a:p>
        </p:txBody>
      </p:sp>
      <p:sp>
        <p:nvSpPr>
          <p:cNvPr id="16" name="文字方塊 15">
            <a:extLst>
              <a:ext uri="{FF2B5EF4-FFF2-40B4-BE49-F238E27FC236}">
                <a16:creationId xmlns:a16="http://schemas.microsoft.com/office/drawing/2014/main" id="{9B39DBD5-3513-4B06-B7D7-784238946E21}"/>
              </a:ext>
            </a:extLst>
          </p:cNvPr>
          <p:cNvSpPr txBox="1"/>
          <p:nvPr/>
        </p:nvSpPr>
        <p:spPr>
          <a:xfrm>
            <a:off x="1109085" y="6008354"/>
            <a:ext cx="9931796" cy="707886"/>
          </a:xfrm>
          <a:prstGeom prst="rect">
            <a:avLst/>
          </a:prstGeom>
          <a:noFill/>
        </p:spPr>
        <p:txBody>
          <a:bodyPr wrap="square">
            <a:spAutoFit/>
          </a:bodyPr>
          <a:lstStyle/>
          <a:p>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In this step, we set fps(how many frames in 1 second) and combine all the images into one video. Output the video as an </a:t>
            </a:r>
            <a:r>
              <a:rPr lang="en-US" altLang="zh-TW" sz="20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avi</a:t>
            </a:r>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format</a:t>
            </a:r>
          </a:p>
        </p:txBody>
      </p:sp>
      <p:pic>
        <p:nvPicPr>
          <p:cNvPr id="7" name="圖片 6">
            <a:extLst>
              <a:ext uri="{FF2B5EF4-FFF2-40B4-BE49-F238E27FC236}">
                <a16:creationId xmlns:a16="http://schemas.microsoft.com/office/drawing/2014/main" id="{DE846408-209F-94C6-915B-62CB9E643364}"/>
              </a:ext>
            </a:extLst>
          </p:cNvPr>
          <p:cNvPicPr>
            <a:picLocks noChangeAspect="1"/>
          </p:cNvPicPr>
          <p:nvPr/>
        </p:nvPicPr>
        <p:blipFill>
          <a:blip r:embed="rId3"/>
          <a:stretch>
            <a:fillRect/>
          </a:stretch>
        </p:blipFill>
        <p:spPr>
          <a:xfrm>
            <a:off x="1035115" y="1003534"/>
            <a:ext cx="9947974" cy="4929655"/>
          </a:xfrm>
          <a:prstGeom prst="rect">
            <a:avLst/>
          </a:prstGeom>
        </p:spPr>
      </p:pic>
    </p:spTree>
    <p:extLst>
      <p:ext uri="{BB962C8B-B14F-4D97-AF65-F5344CB8AC3E}">
        <p14:creationId xmlns:p14="http://schemas.microsoft.com/office/powerpoint/2010/main" val="3691408137"/>
      </p:ext>
    </p:extLst>
  </p:cSld>
  <p:clrMapOvr>
    <a:masterClrMapping/>
  </p:clrMapOvr>
  <p:transition spd="slow" advClick="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5416166" y="420060"/>
            <a:ext cx="1359668" cy="553998"/>
          </a:xfrm>
          <a:prstGeom prst="rect">
            <a:avLst/>
          </a:prstGeom>
        </p:spPr>
        <p:txBody>
          <a:bodyPr wrap="none">
            <a:spAutoFit/>
          </a:bodyPr>
          <a:lstStyle/>
          <a:p>
            <a:r>
              <a:rPr lang="en-US" altLang="zh-CN" sz="3000" b="1" i="0" dirty="0">
                <a:solidFill>
                  <a:schemeClr val="bg1">
                    <a:lumMod val="50000"/>
                  </a:schemeClr>
                </a:solidFill>
                <a:effectLst/>
                <a:latin typeface="arial" panose="020B0604020202020204" pitchFamily="34" charset="0"/>
              </a:rPr>
              <a:t>Result</a:t>
            </a:r>
          </a:p>
        </p:txBody>
      </p:sp>
      <p:pic>
        <p:nvPicPr>
          <p:cNvPr id="2" name="Result">
            <a:hlinkClick r:id="" action="ppaction://media"/>
            <a:extLst>
              <a:ext uri="{FF2B5EF4-FFF2-40B4-BE49-F238E27FC236}">
                <a16:creationId xmlns:a16="http://schemas.microsoft.com/office/drawing/2014/main" id="{7DA3A900-F71B-49A2-7F32-0890FE3BC9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7596" y="982325"/>
            <a:ext cx="10376807" cy="5836954"/>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141057114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5416166" y="420060"/>
            <a:ext cx="1359668" cy="553998"/>
          </a:xfrm>
          <a:prstGeom prst="rect">
            <a:avLst/>
          </a:prstGeom>
        </p:spPr>
        <p:txBody>
          <a:bodyPr wrap="none">
            <a:spAutoFit/>
          </a:bodyPr>
          <a:lstStyle/>
          <a:p>
            <a:r>
              <a:rPr lang="en-US" altLang="zh-CN" sz="3000" b="1" i="0" dirty="0">
                <a:solidFill>
                  <a:schemeClr val="bg1">
                    <a:lumMod val="50000"/>
                  </a:schemeClr>
                </a:solidFill>
                <a:effectLst/>
                <a:latin typeface="arial" panose="020B0604020202020204" pitchFamily="34" charset="0"/>
              </a:rPr>
              <a:t>Result</a:t>
            </a:r>
          </a:p>
        </p:txBody>
      </p:sp>
      <p:sp>
        <p:nvSpPr>
          <p:cNvPr id="21" name="文字方塊 20">
            <a:extLst>
              <a:ext uri="{FF2B5EF4-FFF2-40B4-BE49-F238E27FC236}">
                <a16:creationId xmlns:a16="http://schemas.microsoft.com/office/drawing/2014/main" id="{51564AC7-1772-48C9-93E7-854130825E47}"/>
              </a:ext>
            </a:extLst>
          </p:cNvPr>
          <p:cNvSpPr txBox="1"/>
          <p:nvPr/>
        </p:nvSpPr>
        <p:spPr>
          <a:xfrm>
            <a:off x="548169" y="920229"/>
            <a:ext cx="9735993" cy="1200329"/>
          </a:xfrm>
          <a:prstGeom prst="rect">
            <a:avLst/>
          </a:prstGeom>
          <a:noFill/>
        </p:spPr>
        <p:txBody>
          <a:bodyPr wrap="square">
            <a:spAutoFit/>
          </a:bodyPr>
          <a:lstStyle/>
          <a:p>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Calculate the number of times with the program and upload it to </a:t>
            </a:r>
            <a:r>
              <a:rPr lang="en-US" altLang="zh-TW" sz="24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thingspeak</a:t>
            </a: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so we can see the cumulative number of red, yellow, and green lights.</a:t>
            </a:r>
          </a:p>
        </p:txBody>
      </p:sp>
      <p:pic>
        <p:nvPicPr>
          <p:cNvPr id="3" name="圖片 2">
            <a:extLst>
              <a:ext uri="{FF2B5EF4-FFF2-40B4-BE49-F238E27FC236}">
                <a16:creationId xmlns:a16="http://schemas.microsoft.com/office/drawing/2014/main" id="{6FD95ED8-BF12-4249-8191-58B902C56172}"/>
              </a:ext>
            </a:extLst>
          </p:cNvPr>
          <p:cNvPicPr>
            <a:picLocks noChangeAspect="1"/>
          </p:cNvPicPr>
          <p:nvPr/>
        </p:nvPicPr>
        <p:blipFill>
          <a:blip r:embed="rId3"/>
          <a:stretch>
            <a:fillRect/>
          </a:stretch>
        </p:blipFill>
        <p:spPr>
          <a:xfrm>
            <a:off x="4231988" y="1768573"/>
            <a:ext cx="6585366" cy="4834826"/>
          </a:xfrm>
          <a:prstGeom prst="rect">
            <a:avLst/>
          </a:prstGeom>
        </p:spPr>
      </p:pic>
      <p:pic>
        <p:nvPicPr>
          <p:cNvPr id="5" name="圖片 4">
            <a:extLst>
              <a:ext uri="{FF2B5EF4-FFF2-40B4-BE49-F238E27FC236}">
                <a16:creationId xmlns:a16="http://schemas.microsoft.com/office/drawing/2014/main" id="{31CB1EF9-B3C0-4F21-8981-E70C0308DF76}"/>
              </a:ext>
            </a:extLst>
          </p:cNvPr>
          <p:cNvPicPr>
            <a:picLocks noChangeAspect="1"/>
          </p:cNvPicPr>
          <p:nvPr/>
        </p:nvPicPr>
        <p:blipFill>
          <a:blip r:embed="rId4"/>
          <a:stretch>
            <a:fillRect/>
          </a:stretch>
        </p:blipFill>
        <p:spPr>
          <a:xfrm>
            <a:off x="2014747" y="2093644"/>
            <a:ext cx="1314865" cy="4509755"/>
          </a:xfrm>
          <a:prstGeom prst="rect">
            <a:avLst/>
          </a:prstGeom>
        </p:spPr>
      </p:pic>
    </p:spTree>
    <p:extLst>
      <p:ext uri="{BB962C8B-B14F-4D97-AF65-F5344CB8AC3E}">
        <p14:creationId xmlns:p14="http://schemas.microsoft.com/office/powerpoint/2010/main" val="3856641603"/>
      </p:ext>
    </p:ext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4661423" y="410729"/>
            <a:ext cx="3111749" cy="553998"/>
          </a:xfrm>
          <a:prstGeom prst="rect">
            <a:avLst/>
          </a:prstGeom>
        </p:spPr>
        <p:txBody>
          <a:bodyPr wrap="none">
            <a:spAutoFit/>
          </a:bodyPr>
          <a:lstStyle/>
          <a:p>
            <a:r>
              <a:rPr lang="en-US" altLang="zh-CN" sz="3000" b="1" i="0" dirty="0" err="1">
                <a:solidFill>
                  <a:schemeClr val="bg1">
                    <a:lumMod val="50000"/>
                  </a:schemeClr>
                </a:solidFill>
                <a:effectLst/>
                <a:latin typeface="arial" panose="020B0604020202020204" pitchFamily="34" charset="0"/>
              </a:rPr>
              <a:t>Demonstraction</a:t>
            </a:r>
            <a:endParaRPr lang="en-US" altLang="zh-CN" sz="3000" b="1" i="0" dirty="0">
              <a:solidFill>
                <a:schemeClr val="bg1">
                  <a:lumMod val="50000"/>
                </a:schemeClr>
              </a:solidFill>
              <a:effectLst/>
              <a:latin typeface="arial" panose="020B0604020202020204" pitchFamily="34" charset="0"/>
            </a:endParaRPr>
          </a:p>
        </p:txBody>
      </p:sp>
      <p:pic>
        <p:nvPicPr>
          <p:cNvPr id="3" name="KakaoTalk_20220517_092731453">
            <a:hlinkClick r:id="" action="ppaction://media"/>
            <a:extLst>
              <a:ext uri="{FF2B5EF4-FFF2-40B4-BE49-F238E27FC236}">
                <a16:creationId xmlns:a16="http://schemas.microsoft.com/office/drawing/2014/main" id="{4ABE2373-A3E7-48AA-A282-F968F704B9A7}"/>
              </a:ext>
            </a:extLst>
          </p:cNvPr>
          <p:cNvPicPr>
            <a:picLocks noChangeAspect="1"/>
          </p:cNvPicPr>
          <p:nvPr>
            <a:videoFile r:link="rId1"/>
            <p:extLst>
              <p:ext uri="{DAA4B4D4-6D71-4841-9C94-3DE7FCFB9230}">
                <p14:media xmlns:p14="http://schemas.microsoft.com/office/powerpoint/2010/main" r:embed="rId2">
                  <p14:trim end="1919.6666"/>
                </p14:media>
              </p:ext>
            </p:extLst>
          </p:nvPr>
        </p:nvPicPr>
        <p:blipFill>
          <a:blip r:embed="rId5"/>
          <a:stretch>
            <a:fillRect/>
          </a:stretch>
        </p:blipFill>
        <p:spPr>
          <a:xfrm>
            <a:off x="1326137" y="964727"/>
            <a:ext cx="10145427" cy="5706803"/>
          </a:xfrm>
          <a:prstGeom prst="rect">
            <a:avLst/>
          </a:prstGeom>
        </p:spPr>
      </p:pic>
    </p:spTree>
    <p:extLst>
      <p:ext uri="{BB962C8B-B14F-4D97-AF65-F5344CB8AC3E}">
        <p14:creationId xmlns:p14="http://schemas.microsoft.com/office/powerpoint/2010/main" val="315522375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39">
            <a:extLst>
              <a:ext uri="{FF2B5EF4-FFF2-40B4-BE49-F238E27FC236}">
                <a16:creationId xmlns:a16="http://schemas.microsoft.com/office/drawing/2014/main" id="{52366B42-4EF0-44C2-9EEA-2220E5E5F7E8}"/>
              </a:ext>
            </a:extLst>
          </p:cNvPr>
          <p:cNvSpPr txBox="1"/>
          <p:nvPr/>
        </p:nvSpPr>
        <p:spPr>
          <a:xfrm>
            <a:off x="1109085" y="1234366"/>
            <a:ext cx="10231360" cy="461665"/>
          </a:xfrm>
          <a:prstGeom prst="rect">
            <a:avLst/>
          </a:prstGeom>
          <a:noFill/>
        </p:spPr>
        <p:txBody>
          <a:bodyPr wrap="square" rtlCol="0">
            <a:spAutoFit/>
          </a:bodyPr>
          <a:lstStyle/>
          <a:p>
            <a:r>
              <a:rPr lang="en-US"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rPr>
              <a:t> </a:t>
            </a:r>
            <a:endParaRPr lang="zh-TW"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endParaRPr>
          </a:p>
        </p:txBody>
      </p:sp>
      <p:sp>
        <p:nvSpPr>
          <p:cNvPr id="53" name="矩形 52"/>
          <p:cNvSpPr/>
          <p:nvPr/>
        </p:nvSpPr>
        <p:spPr>
          <a:xfrm>
            <a:off x="4955303" y="465754"/>
            <a:ext cx="2281394" cy="553998"/>
          </a:xfrm>
          <a:prstGeom prst="rect">
            <a:avLst/>
          </a:prstGeom>
        </p:spPr>
        <p:txBody>
          <a:bodyPr wrap="none">
            <a:spAutoFit/>
          </a:bodyPr>
          <a:lstStyle/>
          <a:p>
            <a:r>
              <a:rPr lang="en-US" altLang="zh-CN" sz="3000" b="1" i="0" dirty="0">
                <a:solidFill>
                  <a:schemeClr val="bg1">
                    <a:lumMod val="50000"/>
                  </a:schemeClr>
                </a:solidFill>
                <a:effectLst/>
                <a:latin typeface="arial" panose="020B0604020202020204" pitchFamily="34" charset="0"/>
              </a:rPr>
              <a:t>Conclusion</a:t>
            </a:r>
          </a:p>
        </p:txBody>
      </p:sp>
      <p:sp>
        <p:nvSpPr>
          <p:cNvPr id="16" name="文字方塊 15">
            <a:extLst>
              <a:ext uri="{FF2B5EF4-FFF2-40B4-BE49-F238E27FC236}">
                <a16:creationId xmlns:a16="http://schemas.microsoft.com/office/drawing/2014/main" id="{9B39DBD5-3513-4B06-B7D7-784238946E21}"/>
              </a:ext>
            </a:extLst>
          </p:cNvPr>
          <p:cNvSpPr txBox="1"/>
          <p:nvPr/>
        </p:nvSpPr>
        <p:spPr>
          <a:xfrm>
            <a:off x="1749529" y="2137068"/>
            <a:ext cx="9789969" cy="2932021"/>
          </a:xfrm>
          <a:prstGeom prst="rect">
            <a:avLst/>
          </a:prstGeom>
          <a:noFill/>
        </p:spPr>
        <p:txBody>
          <a:bodyPr wrap="square">
            <a:spAutoFit/>
          </a:bodyPr>
          <a:lstStyle/>
          <a:p>
            <a:pPr>
              <a:lnSpc>
                <a:spcPct val="200000"/>
              </a:lnSpc>
            </a:pP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In this project we made real-time detection in image, and divided videos into frames, after training and adding label in images. The program will combine those images and turn into videos. Finally, calculate counted times and upload it on thing speak.</a:t>
            </a:r>
          </a:p>
        </p:txBody>
      </p:sp>
    </p:spTree>
    <p:extLst>
      <p:ext uri="{BB962C8B-B14F-4D97-AF65-F5344CB8AC3E}">
        <p14:creationId xmlns:p14="http://schemas.microsoft.com/office/powerpoint/2010/main" val="455585372"/>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39">
            <a:extLst>
              <a:ext uri="{FF2B5EF4-FFF2-40B4-BE49-F238E27FC236}">
                <a16:creationId xmlns:a16="http://schemas.microsoft.com/office/drawing/2014/main" id="{52366B42-4EF0-44C2-9EEA-2220E5E5F7E8}"/>
              </a:ext>
            </a:extLst>
          </p:cNvPr>
          <p:cNvSpPr txBox="1"/>
          <p:nvPr/>
        </p:nvSpPr>
        <p:spPr>
          <a:xfrm>
            <a:off x="1109085" y="1234366"/>
            <a:ext cx="10231360" cy="461665"/>
          </a:xfrm>
          <a:prstGeom prst="rect">
            <a:avLst/>
          </a:prstGeom>
          <a:noFill/>
        </p:spPr>
        <p:txBody>
          <a:bodyPr wrap="square" rtlCol="0">
            <a:spAutoFit/>
          </a:bodyPr>
          <a:lstStyle/>
          <a:p>
            <a:r>
              <a:rPr lang="en-US"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rPr>
              <a:t> </a:t>
            </a:r>
            <a:endParaRPr lang="zh-TW"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endParaRPr>
          </a:p>
        </p:txBody>
      </p:sp>
      <p:sp>
        <p:nvSpPr>
          <p:cNvPr id="53" name="矩形 52"/>
          <p:cNvSpPr/>
          <p:nvPr/>
        </p:nvSpPr>
        <p:spPr>
          <a:xfrm>
            <a:off x="4795804" y="449536"/>
            <a:ext cx="2600392" cy="553998"/>
          </a:xfrm>
          <a:prstGeom prst="rect">
            <a:avLst/>
          </a:prstGeom>
        </p:spPr>
        <p:txBody>
          <a:bodyPr wrap="none">
            <a:spAutoFit/>
          </a:bodyPr>
          <a:lstStyle/>
          <a:p>
            <a:r>
              <a:rPr lang="en-US" altLang="zh-CN" sz="3000" b="1" i="0" dirty="0">
                <a:solidFill>
                  <a:schemeClr val="bg1">
                    <a:lumMod val="50000"/>
                  </a:schemeClr>
                </a:solidFill>
                <a:effectLst/>
                <a:latin typeface="arial" panose="020B0604020202020204" pitchFamily="34" charset="0"/>
              </a:rPr>
              <a:t>Future works</a:t>
            </a:r>
          </a:p>
        </p:txBody>
      </p:sp>
      <p:sp>
        <p:nvSpPr>
          <p:cNvPr id="16" name="文字方塊 15">
            <a:extLst>
              <a:ext uri="{FF2B5EF4-FFF2-40B4-BE49-F238E27FC236}">
                <a16:creationId xmlns:a16="http://schemas.microsoft.com/office/drawing/2014/main" id="{9B39DBD5-3513-4B06-B7D7-784238946E21}"/>
              </a:ext>
            </a:extLst>
          </p:cNvPr>
          <p:cNvSpPr txBox="1"/>
          <p:nvPr/>
        </p:nvSpPr>
        <p:spPr>
          <a:xfrm>
            <a:off x="1768557" y="1145831"/>
            <a:ext cx="9789969" cy="1569660"/>
          </a:xfrm>
          <a:prstGeom prst="rect">
            <a:avLst/>
          </a:prstGeom>
          <a:noFill/>
        </p:spPr>
        <p:txBody>
          <a:bodyPr wrap="square">
            <a:spAutoFit/>
          </a:bodyPr>
          <a:lstStyle/>
          <a:p>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They can be applied to </a:t>
            </a:r>
            <a:r>
              <a:rPr lang="en-US" altLang="zh-TW" sz="2400" kern="100" dirty="0">
                <a:solidFill>
                  <a:schemeClr val="accent1">
                    <a:lumMod val="75000"/>
                  </a:schemeClr>
                </a:solidFill>
                <a:latin typeface="Yu Gothic UI" panose="020B0500000000000000" pitchFamily="34" charset="-128"/>
                <a:ea typeface="Yu Gothic UI" panose="020B0500000000000000" pitchFamily="34" charset="-128"/>
                <a:cs typeface="Arial" panose="020B0604020202020204" pitchFamily="34" charset="0"/>
              </a:rPr>
              <a:t>self-driving</a:t>
            </a: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helping to recognize images from different angles, and training machines to remember traffic lights. After the machine recognizes that it encounters a red light, it will automatically stop.</a:t>
            </a:r>
            <a:endParaRPr lang="en-US" altLang="zh-TW" sz="2000"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3" name="圖片 2">
            <a:extLst>
              <a:ext uri="{FF2B5EF4-FFF2-40B4-BE49-F238E27FC236}">
                <a16:creationId xmlns:a16="http://schemas.microsoft.com/office/drawing/2014/main" id="{B6463ADA-038F-4961-A8FE-FAB04582F176}"/>
              </a:ext>
            </a:extLst>
          </p:cNvPr>
          <p:cNvPicPr>
            <a:picLocks noChangeAspect="1"/>
          </p:cNvPicPr>
          <p:nvPr/>
        </p:nvPicPr>
        <p:blipFill>
          <a:blip r:embed="rId3"/>
          <a:stretch>
            <a:fillRect/>
          </a:stretch>
        </p:blipFill>
        <p:spPr>
          <a:xfrm>
            <a:off x="2078789" y="2953550"/>
            <a:ext cx="1492701" cy="1175104"/>
          </a:xfrm>
          <a:prstGeom prst="rect">
            <a:avLst/>
          </a:prstGeom>
        </p:spPr>
      </p:pic>
      <p:pic>
        <p:nvPicPr>
          <p:cNvPr id="1026" name="Picture 2" descr="Labeling window displayed in a 1-by-2 grid. The video is on the left and the point cloud sequence is on the right.">
            <a:extLst>
              <a:ext uri="{FF2B5EF4-FFF2-40B4-BE49-F238E27FC236}">
                <a16:creationId xmlns:a16="http://schemas.microsoft.com/office/drawing/2014/main" id="{5BAB5170-DAF1-489F-9693-9344C9CF4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10" y="2715491"/>
            <a:ext cx="6104032" cy="369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485115"/>
      </p:ext>
    </p:extLst>
  </p:cSld>
  <p:clrMapOvr>
    <a:masterClrMapping/>
  </p:clrMapOvr>
  <p:transition spd="slow" advClick="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04725"/>
            <a:ext cx="12030075" cy="6559582"/>
          </a:xfrm>
          <a:prstGeom prst="rect">
            <a:avLst/>
          </a:prstGeom>
        </p:spPr>
      </p:pic>
      <p:sp>
        <p:nvSpPr>
          <p:cNvPr id="8" name="文本框 7"/>
          <p:cNvSpPr txBox="1"/>
          <p:nvPr/>
        </p:nvSpPr>
        <p:spPr>
          <a:xfrm>
            <a:off x="3768955" y="3013501"/>
            <a:ext cx="4654090" cy="830997"/>
          </a:xfrm>
          <a:prstGeom prst="rect">
            <a:avLst/>
          </a:prstGeom>
          <a:noFill/>
        </p:spPr>
        <p:txBody>
          <a:bodyPr wrap="square" rtlCol="0">
            <a:spAutoFit/>
          </a:bodyPr>
          <a:lstStyle/>
          <a:p>
            <a:pPr algn="dist"/>
            <a:r>
              <a:rPr lang="en-US" altLang="zh-TW" sz="4800" b="1" dirty="0">
                <a:solidFill>
                  <a:schemeClr val="bg1">
                    <a:lumMod val="50000"/>
                  </a:schemeClr>
                </a:solidFill>
                <a:latin typeface="arial" panose="020B0604020202020204" pitchFamily="34" charset="0"/>
              </a:rPr>
              <a:t>The End</a:t>
            </a:r>
            <a:endParaRPr lang="zh-CN" altLang="en-US" sz="4800" b="1"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846302765"/>
      </p:ext>
    </p:extLst>
  </p:cSld>
  <p:clrMapOvr>
    <a:masterClrMapping/>
  </p:clrMapOvr>
  <p:transition spd="slow" advClick="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39">
            <a:extLst>
              <a:ext uri="{FF2B5EF4-FFF2-40B4-BE49-F238E27FC236}">
                <a16:creationId xmlns:a16="http://schemas.microsoft.com/office/drawing/2014/main" id="{52366B42-4EF0-44C2-9EEA-2220E5E5F7E8}"/>
              </a:ext>
            </a:extLst>
          </p:cNvPr>
          <p:cNvSpPr txBox="1"/>
          <p:nvPr/>
        </p:nvSpPr>
        <p:spPr>
          <a:xfrm>
            <a:off x="3965011" y="1343313"/>
            <a:ext cx="7381013" cy="5009513"/>
          </a:xfrm>
          <a:prstGeom prst="rect">
            <a:avLst/>
          </a:prstGeom>
          <a:noFill/>
        </p:spPr>
        <p:txBody>
          <a:bodyPr wrap="square" rtlCol="0">
            <a:spAutoFit/>
          </a:bodyPr>
          <a:lstStyle/>
          <a:p>
            <a:pPr marL="342900" indent="-342900">
              <a:lnSpc>
                <a:spcPct val="150000"/>
              </a:lnSpc>
              <a:buFontTx/>
              <a:buChar char="-"/>
            </a:pP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There are many accidents occur because of driving distractions and poor vision.</a:t>
            </a:r>
          </a:p>
          <a:p>
            <a:pPr marL="342900" indent="-342900">
              <a:lnSpc>
                <a:spcPct val="150000"/>
              </a:lnSpc>
              <a:buFontTx/>
              <a:buChar char="-"/>
            </a:pP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Therefore, we want to try to automatically </a:t>
            </a:r>
            <a:r>
              <a:rPr lang="en-US" altLang="zh-TW" sz="2400" kern="100" dirty="0">
                <a:solidFill>
                  <a:schemeClr val="accent2">
                    <a:lumMod val="75000"/>
                  </a:schemeClr>
                </a:solidFill>
                <a:latin typeface="Yu Gothic UI" panose="020B0500000000000000" pitchFamily="34" charset="-128"/>
                <a:ea typeface="Yu Gothic UI" panose="020B0500000000000000" pitchFamily="34" charset="-128"/>
                <a:cs typeface="Arial" panose="020B0604020202020204" pitchFamily="34" charset="0"/>
              </a:rPr>
              <a:t>detect traffic lights</a:t>
            </a: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a:t>
            </a:r>
          </a:p>
          <a:p>
            <a:pPr marL="342900" indent="-342900">
              <a:lnSpc>
                <a:spcPct val="150000"/>
              </a:lnSpc>
              <a:buFontTx/>
              <a:buChar char="-"/>
            </a:pP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Application: </a:t>
            </a:r>
          </a:p>
          <a:p>
            <a:pPr lvl="1">
              <a:lnSpc>
                <a:spcPct val="150000"/>
              </a:lnSpc>
            </a:pP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1. </a:t>
            </a:r>
            <a:r>
              <a:rPr lang="en-US" altLang="zh-TW" sz="2400" kern="100" dirty="0">
                <a:solidFill>
                  <a:schemeClr val="accent1">
                    <a:lumMod val="75000"/>
                  </a:schemeClr>
                </a:solidFill>
                <a:latin typeface="Yu Gothic UI" panose="020B0500000000000000" pitchFamily="34" charset="-128"/>
                <a:ea typeface="Yu Gothic UI" panose="020B0500000000000000" pitchFamily="34" charset="-128"/>
                <a:cs typeface="Arial" panose="020B0604020202020204" pitchFamily="34" charset="0"/>
              </a:rPr>
              <a:t>Self-driving</a:t>
            </a:r>
          </a:p>
          <a:p>
            <a:pPr lvl="1">
              <a:lnSpc>
                <a:spcPct val="150000"/>
              </a:lnSpc>
            </a:pP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2. Reminding </a:t>
            </a:r>
            <a:r>
              <a:rPr lang="en-US" altLang="zh-TW" sz="2400" kern="100" dirty="0">
                <a:solidFill>
                  <a:schemeClr val="accent1">
                    <a:lumMod val="75000"/>
                  </a:schemeClr>
                </a:solidFill>
                <a:latin typeface="Yu Gothic UI" panose="020B0500000000000000" pitchFamily="34" charset="-128"/>
                <a:ea typeface="Yu Gothic UI" panose="020B0500000000000000" pitchFamily="34" charset="-128"/>
                <a:cs typeface="Arial" panose="020B0604020202020204" pitchFamily="34" charset="0"/>
              </a:rPr>
              <a:t>drivers</a:t>
            </a: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to pay attention to what 	lights are now</a:t>
            </a:r>
          </a:p>
          <a:p>
            <a:pPr lvl="1">
              <a:lnSpc>
                <a:spcPct val="150000"/>
              </a:lnSpc>
            </a:pPr>
            <a:r>
              <a:rPr lang="en-US" altLang="zh-TW" sz="2400" kern="100" dirty="0">
                <a:solidFill>
                  <a:schemeClr val="bg2">
                    <a:lumMod val="50000"/>
                  </a:schemeClr>
                </a:solidFill>
                <a:effectLst/>
                <a:latin typeface="Yu Gothic UI" panose="020B0500000000000000" pitchFamily="34" charset="-128"/>
                <a:ea typeface="Yu Gothic UI" panose="020B0500000000000000" pitchFamily="34" charset="-128"/>
                <a:cs typeface="Arial" panose="020B0604020202020204" pitchFamily="34" charset="0"/>
              </a:rPr>
              <a:t>     3. </a:t>
            </a:r>
            <a:r>
              <a:rPr lang="en-US" altLang="zh-TW" sz="2400" kern="100" dirty="0">
                <a:solidFill>
                  <a:schemeClr val="accent1">
                    <a:lumMod val="75000"/>
                  </a:schemeClr>
                </a:solidFill>
                <a:effectLst/>
                <a:latin typeface="Yu Gothic UI" panose="020B0500000000000000" pitchFamily="34" charset="-128"/>
                <a:ea typeface="Yu Gothic UI" panose="020B0500000000000000" pitchFamily="34" charset="-128"/>
                <a:cs typeface="Arial" panose="020B0604020202020204" pitchFamily="34" charset="0"/>
              </a:rPr>
              <a:t>Color blind</a:t>
            </a:r>
            <a:endParaRPr lang="zh-TW" altLang="zh-TW" sz="2400" kern="100" dirty="0">
              <a:solidFill>
                <a:schemeClr val="accent1">
                  <a:lumMod val="75000"/>
                </a:schemeClr>
              </a:solidFill>
              <a:effectLst/>
              <a:latin typeface="Yu Gothic UI" panose="020B0500000000000000" pitchFamily="34" charset="-128"/>
              <a:ea typeface="Yu Gothic UI" panose="020B0500000000000000" pitchFamily="34" charset="-128"/>
              <a:cs typeface="Arial" panose="020B0604020202020204" pitchFamily="34" charset="0"/>
            </a:endParaRPr>
          </a:p>
        </p:txBody>
      </p:sp>
      <p:sp>
        <p:nvSpPr>
          <p:cNvPr id="53" name="矩形 52"/>
          <p:cNvSpPr/>
          <p:nvPr/>
        </p:nvSpPr>
        <p:spPr>
          <a:xfrm>
            <a:off x="4320063" y="391351"/>
            <a:ext cx="4676280" cy="553998"/>
          </a:xfrm>
          <a:prstGeom prst="rect">
            <a:avLst/>
          </a:prstGeom>
        </p:spPr>
        <p:txBody>
          <a:bodyPr wrap="none">
            <a:spAutoFit/>
          </a:bodyPr>
          <a:lstStyle/>
          <a:p>
            <a:r>
              <a:rPr lang="en-US" altLang="zh-TW" sz="3000" b="1" dirty="0">
                <a:solidFill>
                  <a:schemeClr val="bg1">
                    <a:lumMod val="50000"/>
                  </a:schemeClr>
                </a:solidFill>
                <a:latin typeface="Arial" panose="020B0604020202020204" pitchFamily="34" charset="0"/>
                <a:ea typeface="Yu Gothic UI" panose="020B0500000000000000" pitchFamily="34" charset="-128"/>
                <a:cs typeface="Arial" panose="020B0604020202020204" pitchFamily="34" charset="0"/>
              </a:rPr>
              <a:t>Motivation / Background</a:t>
            </a:r>
            <a:endParaRPr lang="en-US" altLang="zh-CN" sz="3000" b="1" i="0" dirty="0">
              <a:solidFill>
                <a:schemeClr val="bg1">
                  <a:lumMod val="50000"/>
                </a:schemeClr>
              </a:solidFill>
              <a:effectLst/>
              <a:latin typeface="Arial" panose="020B0604020202020204" pitchFamily="34" charset="0"/>
              <a:ea typeface="Yu Gothic UI" panose="020B0500000000000000" pitchFamily="34" charset="-128"/>
              <a:cs typeface="Arial" panose="020B0604020202020204" pitchFamily="34" charset="0"/>
            </a:endParaRPr>
          </a:p>
        </p:txBody>
      </p:sp>
      <p:pic>
        <p:nvPicPr>
          <p:cNvPr id="2052" name="Picture 4" descr="Download Objective Icon | Kawaii Lineal Color Style">
            <a:extLst>
              <a:ext uri="{FF2B5EF4-FFF2-40B4-BE49-F238E27FC236}">
                <a16:creationId xmlns:a16="http://schemas.microsoft.com/office/drawing/2014/main" id="{0C4A7D3B-B82E-44AC-AB40-F5795AB0F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723" y="2057853"/>
            <a:ext cx="2281084" cy="228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099755"/>
      </p:ext>
    </p:extLst>
  </p:cSld>
  <p:clrMapOvr>
    <a:masterClrMapping/>
  </p:clrMapOvr>
  <p:transition spd="slow" advClick="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4419034" y="426805"/>
            <a:ext cx="3435556" cy="553998"/>
          </a:xfrm>
          <a:prstGeom prst="rect">
            <a:avLst/>
          </a:prstGeom>
        </p:spPr>
        <p:txBody>
          <a:bodyPr wrap="none">
            <a:spAutoFit/>
          </a:bodyPr>
          <a:lstStyle/>
          <a:p>
            <a:r>
              <a:rPr lang="en-US" altLang="zh-CN" sz="3000" b="1" i="0" dirty="0">
                <a:solidFill>
                  <a:schemeClr val="bg1">
                    <a:lumMod val="50000"/>
                  </a:schemeClr>
                </a:solidFill>
                <a:effectLst/>
                <a:latin typeface="arial" panose="020B0604020202020204" pitchFamily="34" charset="0"/>
              </a:rPr>
              <a:t>Proposed </a:t>
            </a:r>
            <a:r>
              <a:rPr lang="en-US" altLang="zh-TW" sz="3000" b="1" i="0" dirty="0">
                <a:solidFill>
                  <a:schemeClr val="bg1">
                    <a:lumMod val="50000"/>
                  </a:schemeClr>
                </a:solidFill>
                <a:effectLst/>
                <a:latin typeface="arial" panose="020B0604020202020204" pitchFamily="34" charset="0"/>
              </a:rPr>
              <a:t>Method</a:t>
            </a:r>
            <a:endParaRPr lang="en-US" altLang="zh-CN" sz="3000" b="1" i="0" dirty="0">
              <a:solidFill>
                <a:schemeClr val="bg1">
                  <a:lumMod val="50000"/>
                </a:schemeClr>
              </a:solidFill>
              <a:effectLst/>
              <a:latin typeface="arial" panose="020B0604020202020204" pitchFamily="34" charset="0"/>
            </a:endParaRPr>
          </a:p>
        </p:txBody>
      </p:sp>
      <p:sp>
        <p:nvSpPr>
          <p:cNvPr id="6" name="文字方塊 5">
            <a:extLst>
              <a:ext uri="{FF2B5EF4-FFF2-40B4-BE49-F238E27FC236}">
                <a16:creationId xmlns:a16="http://schemas.microsoft.com/office/drawing/2014/main" id="{662EA82A-9DF7-4B62-AFC5-827C2BBD40CF}"/>
              </a:ext>
            </a:extLst>
          </p:cNvPr>
          <p:cNvSpPr txBox="1"/>
          <p:nvPr/>
        </p:nvSpPr>
        <p:spPr>
          <a:xfrm>
            <a:off x="298580" y="703804"/>
            <a:ext cx="12017828" cy="2185214"/>
          </a:xfrm>
          <a:prstGeom prst="rect">
            <a:avLst/>
          </a:prstGeom>
          <a:noFill/>
        </p:spPr>
        <p:txBody>
          <a:bodyPr wrap="square">
            <a:spAutoFit/>
          </a:bodyPr>
          <a:lstStyle/>
          <a:p>
            <a:r>
              <a:rPr lang="en-US" sz="2800" b="1" u="sng" dirty="0">
                <a:solidFill>
                  <a:schemeClr val="bg1">
                    <a:lumMod val="50000"/>
                  </a:schemeClr>
                </a:solidFill>
                <a:latin typeface="Yu Gothic UI" panose="020B0500000000000000" pitchFamily="34" charset="-128"/>
                <a:ea typeface="Yu Gothic UI" panose="020B0500000000000000" pitchFamily="34" charset="-128"/>
              </a:rPr>
              <a:t>Video Frame</a:t>
            </a:r>
            <a:endParaRPr lang="en-US" sz="2800" dirty="0">
              <a:solidFill>
                <a:schemeClr val="bg1">
                  <a:lumMod val="50000"/>
                </a:schemeClr>
              </a:solidFill>
              <a:latin typeface="Yu Gothic UI" panose="020B0500000000000000" pitchFamily="34" charset="-128"/>
              <a:ea typeface="Yu Gothic UI" panose="020B0500000000000000" pitchFamily="34" charset="-128"/>
            </a:endParaRPr>
          </a:p>
          <a:p>
            <a:r>
              <a:rPr lang="en-US" sz="2800" dirty="0">
                <a:solidFill>
                  <a:schemeClr val="bg1">
                    <a:lumMod val="50000"/>
                  </a:schemeClr>
                </a:solidFill>
                <a:latin typeface="Yu Gothic UI" panose="020B0500000000000000" pitchFamily="34" charset="-128"/>
                <a:ea typeface="Yu Gothic UI" panose="020B0500000000000000" pitchFamily="34" charset="-128"/>
              </a:rPr>
              <a:t>-To make the target detectable, we convert the video into frames, use the photo to detect, then save the detected photo in the folder, and finally synthesize the video. </a:t>
            </a:r>
          </a:p>
          <a:p>
            <a:endParaRPr lang="en-US" sz="2400" dirty="0">
              <a:solidFill>
                <a:schemeClr val="bg1">
                  <a:lumMod val="50000"/>
                </a:schemeClr>
              </a:solidFill>
              <a:latin typeface="Yu Gothic UI" panose="020B0500000000000000" pitchFamily="34" charset="-128"/>
              <a:ea typeface="Yu Gothic UI" panose="020B0500000000000000" pitchFamily="34" charset="-128"/>
            </a:endParaRPr>
          </a:p>
        </p:txBody>
      </p:sp>
      <p:pic>
        <p:nvPicPr>
          <p:cNvPr id="5" name="圖片 4">
            <a:extLst>
              <a:ext uri="{FF2B5EF4-FFF2-40B4-BE49-F238E27FC236}">
                <a16:creationId xmlns:a16="http://schemas.microsoft.com/office/drawing/2014/main" id="{94F04BFA-F746-D899-2ED0-B75D5B57F993}"/>
              </a:ext>
            </a:extLst>
          </p:cNvPr>
          <p:cNvPicPr>
            <a:picLocks noChangeAspect="1"/>
          </p:cNvPicPr>
          <p:nvPr/>
        </p:nvPicPr>
        <p:blipFill>
          <a:blip r:embed="rId3"/>
          <a:stretch>
            <a:fillRect/>
          </a:stretch>
        </p:blipFill>
        <p:spPr>
          <a:xfrm>
            <a:off x="3836728" y="2125098"/>
            <a:ext cx="6853805" cy="4547236"/>
          </a:xfrm>
          <a:prstGeom prst="rect">
            <a:avLst/>
          </a:prstGeom>
        </p:spPr>
      </p:pic>
    </p:spTree>
    <p:extLst>
      <p:ext uri="{BB962C8B-B14F-4D97-AF65-F5344CB8AC3E}">
        <p14:creationId xmlns:p14="http://schemas.microsoft.com/office/powerpoint/2010/main" val="1010300999"/>
      </p:ext>
    </p:ext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5522766" y="449536"/>
            <a:ext cx="1146468" cy="553998"/>
          </a:xfrm>
          <a:prstGeom prst="rect">
            <a:avLst/>
          </a:prstGeom>
        </p:spPr>
        <p:txBody>
          <a:bodyPr wrap="none">
            <a:spAutoFit/>
          </a:bodyPr>
          <a:lstStyle/>
          <a:p>
            <a:r>
              <a:rPr lang="en-US" altLang="zh-CN" sz="3000" b="1" i="0" dirty="0">
                <a:solidFill>
                  <a:schemeClr val="bg1">
                    <a:lumMod val="50000"/>
                  </a:schemeClr>
                </a:solidFill>
                <a:effectLst/>
                <a:latin typeface="arial" panose="020B0604020202020204" pitchFamily="34" charset="0"/>
              </a:rPr>
              <a:t>Code</a:t>
            </a:r>
          </a:p>
        </p:txBody>
      </p:sp>
      <p:pic>
        <p:nvPicPr>
          <p:cNvPr id="3" name="圖片 2">
            <a:extLst>
              <a:ext uri="{FF2B5EF4-FFF2-40B4-BE49-F238E27FC236}">
                <a16:creationId xmlns:a16="http://schemas.microsoft.com/office/drawing/2014/main" id="{2D0D3E09-8FB3-4BDD-81C3-24C351BFF769}"/>
              </a:ext>
            </a:extLst>
          </p:cNvPr>
          <p:cNvPicPr>
            <a:picLocks noChangeAspect="1"/>
          </p:cNvPicPr>
          <p:nvPr/>
        </p:nvPicPr>
        <p:blipFill>
          <a:blip r:embed="rId3"/>
          <a:stretch>
            <a:fillRect/>
          </a:stretch>
        </p:blipFill>
        <p:spPr>
          <a:xfrm>
            <a:off x="2363393" y="2385725"/>
            <a:ext cx="7465213" cy="2086550"/>
          </a:xfrm>
          <a:prstGeom prst="rect">
            <a:avLst/>
          </a:prstGeom>
        </p:spPr>
      </p:pic>
      <p:sp>
        <p:nvSpPr>
          <p:cNvPr id="6" name="文字方塊 5">
            <a:extLst>
              <a:ext uri="{FF2B5EF4-FFF2-40B4-BE49-F238E27FC236}">
                <a16:creationId xmlns:a16="http://schemas.microsoft.com/office/drawing/2014/main" id="{8B2E728B-DE26-26F4-FFD7-AE3621333F3C}"/>
              </a:ext>
            </a:extLst>
          </p:cNvPr>
          <p:cNvSpPr txBox="1"/>
          <p:nvPr/>
        </p:nvSpPr>
        <p:spPr>
          <a:xfrm>
            <a:off x="1562360" y="1463797"/>
            <a:ext cx="10790745" cy="461665"/>
          </a:xfrm>
          <a:prstGeom prst="rect">
            <a:avLst/>
          </a:prstGeom>
          <a:noFill/>
        </p:spPr>
        <p:txBody>
          <a:bodyPr wrap="square">
            <a:spAutoFit/>
          </a:bodyPr>
          <a:lstStyle/>
          <a:p>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The first step is to</a:t>
            </a:r>
            <a:r>
              <a:rPr lang="zh-TW" altLang="en-US"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US" altLang="zh-TW" sz="24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read video and convert it to frames. </a:t>
            </a:r>
          </a:p>
        </p:txBody>
      </p:sp>
    </p:spTree>
    <p:extLst>
      <p:ext uri="{BB962C8B-B14F-4D97-AF65-F5344CB8AC3E}">
        <p14:creationId xmlns:p14="http://schemas.microsoft.com/office/powerpoint/2010/main" val="524056603"/>
      </p:ext>
    </p:ext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4419034" y="426805"/>
            <a:ext cx="3435556" cy="553998"/>
          </a:xfrm>
          <a:prstGeom prst="rect">
            <a:avLst/>
          </a:prstGeom>
        </p:spPr>
        <p:txBody>
          <a:bodyPr wrap="none">
            <a:spAutoFit/>
          </a:bodyPr>
          <a:lstStyle/>
          <a:p>
            <a:r>
              <a:rPr lang="en-US" altLang="zh-CN" sz="3000" b="1" i="0" dirty="0">
                <a:solidFill>
                  <a:schemeClr val="bg1">
                    <a:lumMod val="50000"/>
                  </a:schemeClr>
                </a:solidFill>
                <a:effectLst/>
                <a:latin typeface="arial" panose="020B0604020202020204" pitchFamily="34" charset="0"/>
              </a:rPr>
              <a:t>Proposed </a:t>
            </a:r>
            <a:r>
              <a:rPr lang="en-US" altLang="zh-TW" sz="3000" b="1" i="0" dirty="0">
                <a:solidFill>
                  <a:schemeClr val="bg1">
                    <a:lumMod val="50000"/>
                  </a:schemeClr>
                </a:solidFill>
                <a:effectLst/>
                <a:latin typeface="arial" panose="020B0604020202020204" pitchFamily="34" charset="0"/>
              </a:rPr>
              <a:t>Method</a:t>
            </a:r>
            <a:endParaRPr lang="en-US" altLang="zh-CN" sz="3000" b="1" i="0" dirty="0">
              <a:solidFill>
                <a:schemeClr val="bg1">
                  <a:lumMod val="50000"/>
                </a:schemeClr>
              </a:solidFill>
              <a:effectLst/>
              <a:latin typeface="arial" panose="020B0604020202020204" pitchFamily="34" charset="0"/>
            </a:endParaRPr>
          </a:p>
        </p:txBody>
      </p:sp>
      <p:sp>
        <p:nvSpPr>
          <p:cNvPr id="6" name="文字方塊 5">
            <a:extLst>
              <a:ext uri="{FF2B5EF4-FFF2-40B4-BE49-F238E27FC236}">
                <a16:creationId xmlns:a16="http://schemas.microsoft.com/office/drawing/2014/main" id="{662EA82A-9DF7-4B62-AFC5-827C2BBD40CF}"/>
              </a:ext>
            </a:extLst>
          </p:cNvPr>
          <p:cNvSpPr txBox="1"/>
          <p:nvPr/>
        </p:nvSpPr>
        <p:spPr>
          <a:xfrm>
            <a:off x="214871" y="980803"/>
            <a:ext cx="12194843" cy="461665"/>
          </a:xfrm>
          <a:prstGeom prst="rect">
            <a:avLst/>
          </a:prstGeom>
          <a:noFill/>
        </p:spPr>
        <p:txBody>
          <a:bodyPr wrap="square">
            <a:spAutoFit/>
          </a:bodyPr>
          <a:lstStyle/>
          <a:p>
            <a:r>
              <a:rPr lang="en-US" sz="2400" b="1" u="sng" dirty="0">
                <a:solidFill>
                  <a:schemeClr val="bg1">
                    <a:lumMod val="50000"/>
                  </a:schemeClr>
                </a:solidFill>
                <a:latin typeface="Yu Gothic UI" panose="020B0500000000000000" pitchFamily="34" charset="-128"/>
                <a:ea typeface="Yu Gothic UI" panose="020B0500000000000000" pitchFamily="34" charset="-128"/>
              </a:rPr>
              <a:t>Object Detection :</a:t>
            </a:r>
            <a:endParaRPr lang="en-US" sz="2400" b="1" dirty="0">
              <a:solidFill>
                <a:schemeClr val="accent2">
                  <a:lumMod val="75000"/>
                </a:schemeClr>
              </a:solidFill>
              <a:latin typeface="Yu Gothic UI" panose="020B0500000000000000" pitchFamily="34" charset="-128"/>
              <a:ea typeface="Yu Gothic UI" panose="020B0500000000000000" pitchFamily="34" charset="-128"/>
            </a:endParaRPr>
          </a:p>
        </p:txBody>
      </p:sp>
      <p:sp>
        <p:nvSpPr>
          <p:cNvPr id="10" name="文字方塊 9">
            <a:extLst>
              <a:ext uri="{FF2B5EF4-FFF2-40B4-BE49-F238E27FC236}">
                <a16:creationId xmlns:a16="http://schemas.microsoft.com/office/drawing/2014/main" id="{95C90C5A-5325-73E2-77E7-948F499EC2D2}"/>
              </a:ext>
            </a:extLst>
          </p:cNvPr>
          <p:cNvSpPr txBox="1"/>
          <p:nvPr/>
        </p:nvSpPr>
        <p:spPr>
          <a:xfrm>
            <a:off x="6031464" y="2163386"/>
            <a:ext cx="6160536" cy="3416320"/>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sng" strike="noStrike" kern="1200" cap="none" spc="0" normalizeH="0" baseline="0" noProof="0" dirty="0">
                <a:ln>
                  <a:noFill/>
                </a:ln>
                <a:solidFill>
                  <a:srgbClr val="ED7D31">
                    <a:lumMod val="75000"/>
                  </a:srgbClr>
                </a:solidFill>
                <a:effectLst/>
                <a:uLnTx/>
                <a:uFillTx/>
                <a:latin typeface="Yu Gothic UI" panose="020B0500000000000000" pitchFamily="34" charset="-128"/>
                <a:ea typeface="Yu Gothic UI" panose="020B0500000000000000" pitchFamily="34" charset="-128"/>
                <a:cs typeface="+mn-cs"/>
              </a:rPr>
              <a:t>One-stage:</a:t>
            </a:r>
            <a:r>
              <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In order to improve the two-stage detection speed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To perform object position detection and classification at the same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Representative algorithms include </a:t>
            </a:r>
            <a:r>
              <a:rPr kumimoji="0" lang="en-US" altLang="zh-TW" sz="2400" b="0" i="0" u="none" strike="noStrike" kern="1200" cap="none" spc="0" normalizeH="0" baseline="0" noProof="0" dirty="0">
                <a:ln>
                  <a:noFill/>
                </a:ln>
                <a:solidFill>
                  <a:srgbClr val="5B9BD5">
                    <a:lumMod val="75000"/>
                  </a:srgbClr>
                </a:solidFill>
                <a:effectLst/>
                <a:uLnTx/>
                <a:uFillTx/>
                <a:latin typeface="Yu Gothic UI" panose="020B0500000000000000" pitchFamily="34" charset="-128"/>
                <a:ea typeface="Yu Gothic UI" panose="020B0500000000000000" pitchFamily="34" charset="-128"/>
                <a:cs typeface="+mn-cs"/>
              </a:rPr>
              <a:t>YOLO and SSD</a:t>
            </a:r>
            <a:r>
              <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a:t>
            </a:r>
          </a:p>
        </p:txBody>
      </p:sp>
      <p:sp>
        <p:nvSpPr>
          <p:cNvPr id="14" name="文字方塊 13">
            <a:extLst>
              <a:ext uri="{FF2B5EF4-FFF2-40B4-BE49-F238E27FC236}">
                <a16:creationId xmlns:a16="http://schemas.microsoft.com/office/drawing/2014/main" id="{DA704D23-F882-8DFA-4667-05FED477F808}"/>
              </a:ext>
            </a:extLst>
          </p:cNvPr>
          <p:cNvSpPr txBox="1"/>
          <p:nvPr/>
        </p:nvSpPr>
        <p:spPr>
          <a:xfrm>
            <a:off x="0" y="2797868"/>
            <a:ext cx="5881129" cy="2308324"/>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sng" strike="noStrike" kern="1200" cap="none" spc="0" normalizeH="0" baseline="0" noProof="0" dirty="0">
                <a:ln>
                  <a:noFill/>
                </a:ln>
                <a:solidFill>
                  <a:srgbClr val="ED7D31">
                    <a:lumMod val="75000"/>
                  </a:srgbClr>
                </a:solidFill>
                <a:effectLst/>
                <a:uLnTx/>
                <a:uFillTx/>
                <a:latin typeface="Yu Gothic UI" panose="020B0500000000000000" pitchFamily="34" charset="-128"/>
                <a:ea typeface="Yu Gothic UI" panose="020B0500000000000000" pitchFamily="34" charset="-128"/>
                <a:cs typeface="+mn-cs"/>
              </a:rPr>
              <a:t>Two-stage:</a:t>
            </a:r>
            <a:r>
              <a:rPr kumimoji="0" lang="en-US" altLang="zh-TW" sz="2400" b="0" i="0" u="sng"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The main algorithm in the early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lumMod val="50000"/>
                  </a:prstClr>
                </a:solidFill>
                <a:effectLst/>
                <a:uLnTx/>
                <a:uFillTx/>
                <a:latin typeface="Yu Gothic UI" panose="020B0500000000000000" pitchFamily="34" charset="-128"/>
                <a:ea typeface="Yu Gothic UI" panose="020B0500000000000000" pitchFamily="34" charset="-128"/>
                <a:cs typeface="+mn-cs"/>
              </a:rPr>
              <a:t>Representative algorithms include </a:t>
            </a:r>
            <a:r>
              <a:rPr kumimoji="0" lang="en-US" altLang="zh-TW" sz="2400" b="0" i="0" u="none" strike="noStrike" kern="1200" cap="none" spc="0" normalizeH="0" baseline="0" noProof="0" dirty="0">
                <a:ln>
                  <a:noFill/>
                </a:ln>
                <a:solidFill>
                  <a:srgbClr val="5B9BD5">
                    <a:lumMod val="75000"/>
                  </a:srgbClr>
                </a:solidFill>
                <a:effectLst/>
                <a:uLnTx/>
                <a:uFillTx/>
                <a:latin typeface="Yu Gothic UI" panose="020B0500000000000000" pitchFamily="34" charset="-128"/>
                <a:ea typeface="Yu Gothic UI" panose="020B0500000000000000" pitchFamily="34" charset="-128"/>
                <a:cs typeface="+mn-cs"/>
              </a:rPr>
              <a:t>R-CNN, Fast-RCNN and Faster RCNN.</a:t>
            </a:r>
          </a:p>
        </p:txBody>
      </p:sp>
      <p:sp>
        <p:nvSpPr>
          <p:cNvPr id="18" name="文字方塊 17">
            <a:extLst>
              <a:ext uri="{FF2B5EF4-FFF2-40B4-BE49-F238E27FC236}">
                <a16:creationId xmlns:a16="http://schemas.microsoft.com/office/drawing/2014/main" id="{8470B5EE-D9AE-92DE-D276-3017CF61DBBB}"/>
              </a:ext>
            </a:extLst>
          </p:cNvPr>
          <p:cNvSpPr txBox="1"/>
          <p:nvPr/>
        </p:nvSpPr>
        <p:spPr>
          <a:xfrm>
            <a:off x="4217437" y="1626762"/>
            <a:ext cx="6326154" cy="461665"/>
          </a:xfrm>
          <a:prstGeom prst="rect">
            <a:avLst/>
          </a:prstGeom>
          <a:noFill/>
        </p:spPr>
        <p:txBody>
          <a:bodyPr wrap="square">
            <a:spAutoFit/>
          </a:bodyPr>
          <a:lstStyle/>
          <a:p>
            <a:r>
              <a:rPr kumimoji="0" lang="en-US" altLang="zh-TW" sz="2400" b="1" i="0" u="none" strike="noStrike" kern="1200" cap="none" spc="0" normalizeH="0" baseline="0" noProof="0" dirty="0">
                <a:ln>
                  <a:noFill/>
                </a:ln>
                <a:solidFill>
                  <a:srgbClr val="ED7D31">
                    <a:lumMod val="75000"/>
                  </a:srgbClr>
                </a:solidFill>
                <a:effectLst/>
                <a:uLnTx/>
                <a:uFillTx/>
                <a:latin typeface="Yu Gothic UI" panose="020B0500000000000000" pitchFamily="34" charset="-128"/>
                <a:ea typeface="Yu Gothic UI" panose="020B0500000000000000" pitchFamily="34" charset="-128"/>
                <a:cs typeface="+mn-cs"/>
              </a:rPr>
              <a:t>Two-stage vs One-stage</a:t>
            </a:r>
            <a:endParaRPr lang="en-US" dirty="0"/>
          </a:p>
        </p:txBody>
      </p:sp>
    </p:spTree>
    <p:extLst>
      <p:ext uri="{BB962C8B-B14F-4D97-AF65-F5344CB8AC3E}">
        <p14:creationId xmlns:p14="http://schemas.microsoft.com/office/powerpoint/2010/main" val="2905978691"/>
      </p:ext>
    </p:ext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4419034" y="426805"/>
            <a:ext cx="3435556" cy="553998"/>
          </a:xfrm>
          <a:prstGeom prst="rect">
            <a:avLst/>
          </a:prstGeom>
        </p:spPr>
        <p:txBody>
          <a:bodyPr wrap="none">
            <a:spAutoFit/>
          </a:bodyPr>
          <a:lstStyle/>
          <a:p>
            <a:r>
              <a:rPr lang="en-US" altLang="zh-CN" sz="3000" b="1" i="0" dirty="0">
                <a:solidFill>
                  <a:schemeClr val="bg1">
                    <a:lumMod val="50000"/>
                  </a:schemeClr>
                </a:solidFill>
                <a:effectLst/>
                <a:latin typeface="arial" panose="020B0604020202020204" pitchFamily="34" charset="0"/>
              </a:rPr>
              <a:t>Proposed </a:t>
            </a:r>
            <a:r>
              <a:rPr lang="en-US" altLang="zh-TW" sz="3000" b="1" i="0" dirty="0">
                <a:solidFill>
                  <a:schemeClr val="bg1">
                    <a:lumMod val="50000"/>
                  </a:schemeClr>
                </a:solidFill>
                <a:effectLst/>
                <a:latin typeface="arial" panose="020B0604020202020204" pitchFamily="34" charset="0"/>
              </a:rPr>
              <a:t>Method</a:t>
            </a:r>
            <a:endParaRPr lang="en-US" altLang="zh-CN" sz="3000" b="1" i="0" dirty="0">
              <a:solidFill>
                <a:schemeClr val="bg1">
                  <a:lumMod val="50000"/>
                </a:schemeClr>
              </a:solidFill>
              <a:effectLst/>
              <a:latin typeface="arial" panose="020B0604020202020204" pitchFamily="34" charset="0"/>
            </a:endParaRPr>
          </a:p>
        </p:txBody>
      </p:sp>
      <p:sp>
        <p:nvSpPr>
          <p:cNvPr id="6" name="文字方塊 5">
            <a:extLst>
              <a:ext uri="{FF2B5EF4-FFF2-40B4-BE49-F238E27FC236}">
                <a16:creationId xmlns:a16="http://schemas.microsoft.com/office/drawing/2014/main" id="{662EA82A-9DF7-4B62-AFC5-827C2BBD40CF}"/>
              </a:ext>
            </a:extLst>
          </p:cNvPr>
          <p:cNvSpPr txBox="1"/>
          <p:nvPr/>
        </p:nvSpPr>
        <p:spPr>
          <a:xfrm>
            <a:off x="594503" y="980803"/>
            <a:ext cx="6230367" cy="5327232"/>
          </a:xfrm>
          <a:prstGeom prst="rect">
            <a:avLst/>
          </a:prstGeom>
          <a:noFill/>
        </p:spPr>
        <p:txBody>
          <a:bodyPr wrap="square">
            <a:spAutoFit/>
          </a:bodyPr>
          <a:lstStyle/>
          <a:p>
            <a:r>
              <a:rPr lang="en-US" sz="3200" b="1" u="sng" dirty="0">
                <a:solidFill>
                  <a:schemeClr val="bg1">
                    <a:lumMod val="50000"/>
                  </a:schemeClr>
                </a:solidFill>
                <a:latin typeface="Yu Gothic UI" panose="020B0500000000000000" pitchFamily="34" charset="-128"/>
                <a:ea typeface="Yu Gothic UI" panose="020B0500000000000000" pitchFamily="34" charset="-128"/>
              </a:rPr>
              <a:t>Faster RCNN</a:t>
            </a:r>
            <a:endParaRPr lang="en-US" sz="3200" dirty="0">
              <a:solidFill>
                <a:schemeClr val="bg1">
                  <a:lumMod val="50000"/>
                </a:schemeClr>
              </a:solidFill>
              <a:latin typeface="Yu Gothic UI" panose="020B0500000000000000" pitchFamily="34" charset="-128"/>
              <a:ea typeface="Yu Gothic UI" panose="020B0500000000000000" pitchFamily="34" charset="-128"/>
            </a:endParaRPr>
          </a:p>
          <a:p>
            <a:pPr marL="457200" indent="-457200">
              <a:buAutoNum type="arabicPeriod"/>
            </a:pPr>
            <a:r>
              <a:rPr lang="en-US" sz="2800" dirty="0">
                <a:solidFill>
                  <a:schemeClr val="accent1">
                    <a:lumMod val="75000"/>
                  </a:schemeClr>
                </a:solidFill>
                <a:latin typeface="Yu Gothic UI" panose="020B0500000000000000" pitchFamily="34" charset="-128"/>
                <a:ea typeface="Yu Gothic UI" panose="020B0500000000000000" pitchFamily="34" charset="-128"/>
              </a:rPr>
              <a:t>Conv layers</a:t>
            </a:r>
          </a:p>
          <a:p>
            <a:pPr marL="457200" indent="-457200">
              <a:buAutoNum type="arabicPeriod"/>
            </a:pPr>
            <a:r>
              <a:rPr lang="en-US" sz="2800" dirty="0">
                <a:solidFill>
                  <a:schemeClr val="accent1">
                    <a:lumMod val="75000"/>
                  </a:schemeClr>
                </a:solidFill>
                <a:latin typeface="Yu Gothic UI" panose="020B0500000000000000" pitchFamily="34" charset="-128"/>
                <a:ea typeface="Yu Gothic UI" panose="020B0500000000000000" pitchFamily="34" charset="-128"/>
              </a:rPr>
              <a:t>Region Proposal Network: </a:t>
            </a:r>
            <a:r>
              <a:rPr lang="en-US" sz="2800" dirty="0">
                <a:solidFill>
                  <a:schemeClr val="bg1">
                    <a:lumMod val="50000"/>
                  </a:schemeClr>
                </a:solidFill>
                <a:latin typeface="Yu Gothic UI" panose="020B0500000000000000" pitchFamily="34" charset="-128"/>
                <a:ea typeface="Yu Gothic UI" panose="020B0500000000000000" pitchFamily="34" charset="-128"/>
              </a:rPr>
              <a:t>The biggest difference from Fast R-CNN is that RPN is used to generate region proposals and uses </a:t>
            </a:r>
            <a:r>
              <a:rPr lang="en-US" sz="2800" dirty="0" err="1">
                <a:solidFill>
                  <a:schemeClr val="bg1">
                    <a:lumMod val="50000"/>
                  </a:schemeClr>
                </a:solidFill>
                <a:latin typeface="Yu Gothic UI" panose="020B0500000000000000" pitchFamily="34" charset="-128"/>
                <a:ea typeface="Yu Gothic UI" panose="020B0500000000000000" pitchFamily="34" charset="-128"/>
              </a:rPr>
              <a:t>bbox</a:t>
            </a:r>
            <a:r>
              <a:rPr lang="en-US" sz="2800" dirty="0">
                <a:solidFill>
                  <a:schemeClr val="bg1">
                    <a:lumMod val="50000"/>
                  </a:schemeClr>
                </a:solidFill>
                <a:latin typeface="Yu Gothic UI" panose="020B0500000000000000" pitchFamily="34" charset="-128"/>
                <a:ea typeface="Yu Gothic UI" panose="020B0500000000000000" pitchFamily="34" charset="-128"/>
              </a:rPr>
              <a:t> regression to correct the position information of anchors to obtain more accurate positions.</a:t>
            </a:r>
          </a:p>
          <a:p>
            <a:pPr marL="457200" indent="-457200">
              <a:buAutoNum type="arabicPeriod"/>
            </a:pPr>
            <a:r>
              <a:rPr lang="en-US" sz="2800" dirty="0" err="1">
                <a:solidFill>
                  <a:schemeClr val="accent1">
                    <a:lumMod val="75000"/>
                  </a:schemeClr>
                </a:solidFill>
                <a:latin typeface="Yu Gothic UI" panose="020B0500000000000000" pitchFamily="34" charset="-128"/>
                <a:ea typeface="Yu Gothic UI" panose="020B0500000000000000" pitchFamily="34" charset="-128"/>
              </a:rPr>
              <a:t>RoIPooling</a:t>
            </a:r>
            <a:endParaRPr lang="en-US" sz="2800" dirty="0">
              <a:solidFill>
                <a:schemeClr val="accent1">
                  <a:lumMod val="75000"/>
                </a:schemeClr>
              </a:solidFill>
              <a:latin typeface="Yu Gothic UI" panose="020B0500000000000000" pitchFamily="34" charset="-128"/>
              <a:ea typeface="Yu Gothic UI" panose="020B0500000000000000" pitchFamily="34" charset="-128"/>
            </a:endParaRPr>
          </a:p>
          <a:p>
            <a:pPr marL="457200" indent="-457200">
              <a:buAutoNum type="arabicPeriod"/>
            </a:pPr>
            <a:r>
              <a:rPr lang="en-US" sz="2800" dirty="0">
                <a:solidFill>
                  <a:schemeClr val="accent1">
                    <a:lumMod val="75000"/>
                  </a:schemeClr>
                </a:solidFill>
                <a:latin typeface="Yu Gothic UI" panose="020B0500000000000000" pitchFamily="34" charset="-128"/>
                <a:ea typeface="Yu Gothic UI" panose="020B0500000000000000" pitchFamily="34" charset="-128"/>
              </a:rPr>
              <a:t>Classification</a:t>
            </a:r>
          </a:p>
          <a:p>
            <a:endParaRPr lang="en-US" sz="2400" dirty="0">
              <a:solidFill>
                <a:schemeClr val="bg1">
                  <a:lumMod val="50000"/>
                </a:schemeClr>
              </a:solidFill>
              <a:latin typeface="Yu Gothic UI" panose="020B0500000000000000" pitchFamily="34" charset="-128"/>
              <a:ea typeface="Yu Gothic UI" panose="020B0500000000000000" pitchFamily="34" charset="-128"/>
            </a:endParaRPr>
          </a:p>
        </p:txBody>
      </p:sp>
      <p:pic>
        <p:nvPicPr>
          <p:cNvPr id="2050" name="Picture 2" descr="物件偵測] S3: Faster R-CNN 簡介. 前言： | by Ivan | Medium">
            <a:extLst>
              <a:ext uri="{FF2B5EF4-FFF2-40B4-BE49-F238E27FC236}">
                <a16:creationId xmlns:a16="http://schemas.microsoft.com/office/drawing/2014/main" id="{191B27DC-9C38-D33C-F143-27A592EEB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762" y="1529384"/>
            <a:ext cx="4010025"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503407"/>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39">
            <a:extLst>
              <a:ext uri="{FF2B5EF4-FFF2-40B4-BE49-F238E27FC236}">
                <a16:creationId xmlns:a16="http://schemas.microsoft.com/office/drawing/2014/main" id="{52366B42-4EF0-44C2-9EEA-2220E5E5F7E8}"/>
              </a:ext>
            </a:extLst>
          </p:cNvPr>
          <p:cNvSpPr txBox="1"/>
          <p:nvPr/>
        </p:nvSpPr>
        <p:spPr>
          <a:xfrm>
            <a:off x="1109085" y="1234366"/>
            <a:ext cx="10231360" cy="461665"/>
          </a:xfrm>
          <a:prstGeom prst="rect">
            <a:avLst/>
          </a:prstGeom>
          <a:noFill/>
        </p:spPr>
        <p:txBody>
          <a:bodyPr wrap="square" rtlCol="0">
            <a:spAutoFit/>
          </a:bodyPr>
          <a:lstStyle/>
          <a:p>
            <a:r>
              <a:rPr lang="en-US" altLang="zh-TW" sz="2400" b="1" kern="10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rPr>
              <a:t> </a:t>
            </a:r>
            <a:endParaRPr lang="zh-TW"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endParaRPr>
          </a:p>
        </p:txBody>
      </p:sp>
      <p:sp>
        <p:nvSpPr>
          <p:cNvPr id="53" name="矩形 52"/>
          <p:cNvSpPr/>
          <p:nvPr/>
        </p:nvSpPr>
        <p:spPr>
          <a:xfrm>
            <a:off x="5522766" y="449536"/>
            <a:ext cx="1146468" cy="553998"/>
          </a:xfrm>
          <a:prstGeom prst="rect">
            <a:avLst/>
          </a:prstGeom>
        </p:spPr>
        <p:txBody>
          <a:bodyPr wrap="none">
            <a:spAutoFit/>
          </a:bodyPr>
          <a:lstStyle/>
          <a:p>
            <a:r>
              <a:rPr lang="en-US" altLang="zh-CN" sz="3000" b="1" i="0">
                <a:solidFill>
                  <a:schemeClr val="bg1">
                    <a:lumMod val="50000"/>
                  </a:schemeClr>
                </a:solidFill>
                <a:effectLst/>
                <a:latin typeface="arial" panose="020B0604020202020204" pitchFamily="34" charset="0"/>
              </a:rPr>
              <a:t>Code</a:t>
            </a:r>
            <a:endParaRPr lang="en-US" altLang="zh-CN" sz="3000" b="1" i="0" dirty="0">
              <a:solidFill>
                <a:schemeClr val="bg1">
                  <a:lumMod val="50000"/>
                </a:schemeClr>
              </a:solidFill>
              <a:effectLst/>
              <a:latin typeface="arial" panose="020B0604020202020204" pitchFamily="34" charset="0"/>
            </a:endParaRPr>
          </a:p>
        </p:txBody>
      </p:sp>
      <p:sp>
        <p:nvSpPr>
          <p:cNvPr id="16" name="文字方塊 15">
            <a:extLst>
              <a:ext uri="{FF2B5EF4-FFF2-40B4-BE49-F238E27FC236}">
                <a16:creationId xmlns:a16="http://schemas.microsoft.com/office/drawing/2014/main" id="{9B39DBD5-3513-4B06-B7D7-784238946E21}"/>
              </a:ext>
            </a:extLst>
          </p:cNvPr>
          <p:cNvSpPr txBox="1"/>
          <p:nvPr/>
        </p:nvSpPr>
        <p:spPr>
          <a:xfrm>
            <a:off x="1408649" y="4884970"/>
            <a:ext cx="9671727" cy="1015663"/>
          </a:xfrm>
          <a:prstGeom prst="rect">
            <a:avLst/>
          </a:prstGeom>
          <a:noFill/>
        </p:spPr>
        <p:txBody>
          <a:bodyPr wrap="square">
            <a:spAutoFit/>
          </a:bodyPr>
          <a:lstStyle/>
          <a:p>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This part is the training setting. We set the </a:t>
            </a:r>
            <a:r>
              <a:rPr lang="en-US" altLang="zh-TW" sz="2000" kern="100" dirty="0" err="1">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LearnRateSchedule</a:t>
            </a:r>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 to piecewise, and the learning rate will be multiplied by a factor whenever a certain number of epochs have passed.</a:t>
            </a:r>
          </a:p>
        </p:txBody>
      </p:sp>
      <p:pic>
        <p:nvPicPr>
          <p:cNvPr id="3" name="圖片 2">
            <a:extLst>
              <a:ext uri="{FF2B5EF4-FFF2-40B4-BE49-F238E27FC236}">
                <a16:creationId xmlns:a16="http://schemas.microsoft.com/office/drawing/2014/main" id="{142E3C27-D1B5-45FB-8EA4-ADC31EBA4744}"/>
              </a:ext>
            </a:extLst>
          </p:cNvPr>
          <p:cNvPicPr>
            <a:picLocks noChangeAspect="1"/>
          </p:cNvPicPr>
          <p:nvPr/>
        </p:nvPicPr>
        <p:blipFill>
          <a:blip r:embed="rId3"/>
          <a:stretch>
            <a:fillRect/>
          </a:stretch>
        </p:blipFill>
        <p:spPr>
          <a:xfrm>
            <a:off x="2043488" y="1465198"/>
            <a:ext cx="7744906" cy="2915057"/>
          </a:xfrm>
          <a:prstGeom prst="rect">
            <a:avLst/>
          </a:prstGeom>
        </p:spPr>
      </p:pic>
    </p:spTree>
    <p:extLst>
      <p:ext uri="{BB962C8B-B14F-4D97-AF65-F5344CB8AC3E}">
        <p14:creationId xmlns:p14="http://schemas.microsoft.com/office/powerpoint/2010/main" val="2191479282"/>
      </p:ext>
    </p:extLst>
  </p:cSld>
  <p:clrMapOvr>
    <a:masterClrMapping/>
  </p:clrMapOvr>
  <p:transition spd="slow" advClick="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39">
            <a:extLst>
              <a:ext uri="{FF2B5EF4-FFF2-40B4-BE49-F238E27FC236}">
                <a16:creationId xmlns:a16="http://schemas.microsoft.com/office/drawing/2014/main" id="{52366B42-4EF0-44C2-9EEA-2220E5E5F7E8}"/>
              </a:ext>
            </a:extLst>
          </p:cNvPr>
          <p:cNvSpPr txBox="1"/>
          <p:nvPr/>
        </p:nvSpPr>
        <p:spPr>
          <a:xfrm>
            <a:off x="1109085" y="1234366"/>
            <a:ext cx="10231360" cy="461665"/>
          </a:xfrm>
          <a:prstGeom prst="rect">
            <a:avLst/>
          </a:prstGeom>
          <a:noFill/>
        </p:spPr>
        <p:txBody>
          <a:bodyPr wrap="square" rtlCol="0">
            <a:spAutoFit/>
          </a:bodyPr>
          <a:lstStyle/>
          <a:p>
            <a:r>
              <a:rPr lang="en-US" altLang="zh-TW" sz="2400" b="1" kern="10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rPr>
              <a:t> </a:t>
            </a:r>
            <a:endParaRPr lang="zh-TW"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endParaRPr>
          </a:p>
        </p:txBody>
      </p:sp>
      <p:sp>
        <p:nvSpPr>
          <p:cNvPr id="53" name="矩形 52"/>
          <p:cNvSpPr/>
          <p:nvPr/>
        </p:nvSpPr>
        <p:spPr>
          <a:xfrm>
            <a:off x="5522766" y="449536"/>
            <a:ext cx="1146468" cy="553998"/>
          </a:xfrm>
          <a:prstGeom prst="rect">
            <a:avLst/>
          </a:prstGeom>
        </p:spPr>
        <p:txBody>
          <a:bodyPr wrap="none">
            <a:spAutoFit/>
          </a:bodyPr>
          <a:lstStyle/>
          <a:p>
            <a:r>
              <a:rPr lang="en-US" altLang="zh-CN" sz="3000" b="1" i="0">
                <a:solidFill>
                  <a:schemeClr val="bg1">
                    <a:lumMod val="50000"/>
                  </a:schemeClr>
                </a:solidFill>
                <a:effectLst/>
                <a:latin typeface="arial" panose="020B0604020202020204" pitchFamily="34" charset="0"/>
              </a:rPr>
              <a:t>Code</a:t>
            </a:r>
            <a:endParaRPr lang="en-US" altLang="zh-CN" sz="3000" b="1" i="0" dirty="0">
              <a:solidFill>
                <a:schemeClr val="bg1">
                  <a:lumMod val="50000"/>
                </a:schemeClr>
              </a:solidFill>
              <a:effectLst/>
              <a:latin typeface="arial" panose="020B0604020202020204" pitchFamily="34" charset="0"/>
            </a:endParaRPr>
          </a:p>
        </p:txBody>
      </p:sp>
      <p:pic>
        <p:nvPicPr>
          <p:cNvPr id="4" name="圖片 3">
            <a:extLst>
              <a:ext uri="{FF2B5EF4-FFF2-40B4-BE49-F238E27FC236}">
                <a16:creationId xmlns:a16="http://schemas.microsoft.com/office/drawing/2014/main" id="{41B99735-DE40-53AC-46E4-39DBD9A6421A}"/>
              </a:ext>
            </a:extLst>
          </p:cNvPr>
          <p:cNvPicPr>
            <a:picLocks noChangeAspect="1"/>
          </p:cNvPicPr>
          <p:nvPr/>
        </p:nvPicPr>
        <p:blipFill>
          <a:blip r:embed="rId3"/>
          <a:stretch>
            <a:fillRect/>
          </a:stretch>
        </p:blipFill>
        <p:spPr>
          <a:xfrm>
            <a:off x="1641979" y="1234366"/>
            <a:ext cx="8692883" cy="4943266"/>
          </a:xfrm>
          <a:prstGeom prst="rect">
            <a:avLst/>
          </a:prstGeom>
        </p:spPr>
      </p:pic>
    </p:spTree>
    <p:extLst>
      <p:ext uri="{BB962C8B-B14F-4D97-AF65-F5344CB8AC3E}">
        <p14:creationId xmlns:p14="http://schemas.microsoft.com/office/powerpoint/2010/main" val="2782621443"/>
      </p:ext>
    </p:extLst>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39">
            <a:extLst>
              <a:ext uri="{FF2B5EF4-FFF2-40B4-BE49-F238E27FC236}">
                <a16:creationId xmlns:a16="http://schemas.microsoft.com/office/drawing/2014/main" id="{52366B42-4EF0-44C2-9EEA-2220E5E5F7E8}"/>
              </a:ext>
            </a:extLst>
          </p:cNvPr>
          <p:cNvSpPr txBox="1"/>
          <p:nvPr/>
        </p:nvSpPr>
        <p:spPr>
          <a:xfrm>
            <a:off x="1109085" y="1234366"/>
            <a:ext cx="10231360" cy="461665"/>
          </a:xfrm>
          <a:prstGeom prst="rect">
            <a:avLst/>
          </a:prstGeom>
          <a:noFill/>
        </p:spPr>
        <p:txBody>
          <a:bodyPr wrap="square" rtlCol="0">
            <a:spAutoFit/>
          </a:bodyPr>
          <a:lstStyle/>
          <a:p>
            <a:r>
              <a:rPr lang="en-US" altLang="zh-TW" sz="2400" b="1" kern="10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rPr>
              <a:t> </a:t>
            </a:r>
            <a:endParaRPr lang="zh-TW" altLang="zh-TW" sz="2400" b="1" kern="100" dirty="0">
              <a:solidFill>
                <a:schemeClr val="bg2">
                  <a:lumMod val="50000"/>
                </a:schemeClr>
              </a:solidFill>
              <a:effectLst/>
              <a:latin typeface="Arial" panose="020B0604020202020204" pitchFamily="34" charset="0"/>
              <a:ea typeface="新細明體" panose="02020500000000000000" pitchFamily="18" charset="-120"/>
              <a:cs typeface="Arial" panose="020B0604020202020204" pitchFamily="34" charset="0"/>
            </a:endParaRPr>
          </a:p>
        </p:txBody>
      </p:sp>
      <p:sp>
        <p:nvSpPr>
          <p:cNvPr id="53" name="矩形 52"/>
          <p:cNvSpPr/>
          <p:nvPr/>
        </p:nvSpPr>
        <p:spPr>
          <a:xfrm>
            <a:off x="5522766" y="449536"/>
            <a:ext cx="1146468" cy="553998"/>
          </a:xfrm>
          <a:prstGeom prst="rect">
            <a:avLst/>
          </a:prstGeom>
        </p:spPr>
        <p:txBody>
          <a:bodyPr wrap="none">
            <a:spAutoFit/>
          </a:bodyPr>
          <a:lstStyle/>
          <a:p>
            <a:r>
              <a:rPr lang="en-US" altLang="zh-CN" sz="3000" b="1" i="0">
                <a:solidFill>
                  <a:schemeClr val="bg1">
                    <a:lumMod val="50000"/>
                  </a:schemeClr>
                </a:solidFill>
                <a:effectLst/>
                <a:latin typeface="arial" panose="020B0604020202020204" pitchFamily="34" charset="0"/>
              </a:rPr>
              <a:t>Code</a:t>
            </a:r>
            <a:endParaRPr lang="en-US" altLang="zh-CN" sz="3000" b="1" i="0" dirty="0">
              <a:solidFill>
                <a:schemeClr val="bg1">
                  <a:lumMod val="50000"/>
                </a:schemeClr>
              </a:solidFill>
              <a:effectLst/>
              <a:latin typeface="arial" panose="020B0604020202020204" pitchFamily="34" charset="0"/>
            </a:endParaRPr>
          </a:p>
        </p:txBody>
      </p:sp>
      <p:sp>
        <p:nvSpPr>
          <p:cNvPr id="16" name="文字方塊 15">
            <a:extLst>
              <a:ext uri="{FF2B5EF4-FFF2-40B4-BE49-F238E27FC236}">
                <a16:creationId xmlns:a16="http://schemas.microsoft.com/office/drawing/2014/main" id="{9B39DBD5-3513-4B06-B7D7-784238946E21}"/>
              </a:ext>
            </a:extLst>
          </p:cNvPr>
          <p:cNvSpPr txBox="1"/>
          <p:nvPr/>
        </p:nvSpPr>
        <p:spPr>
          <a:xfrm>
            <a:off x="2330912" y="4992692"/>
            <a:ext cx="9671727" cy="400110"/>
          </a:xfrm>
          <a:prstGeom prst="rect">
            <a:avLst/>
          </a:prstGeom>
          <a:noFill/>
        </p:spPr>
        <p:txBody>
          <a:bodyPr wrap="square">
            <a:spAutoFit/>
          </a:bodyPr>
          <a:lstStyle/>
          <a:p>
            <a:r>
              <a:rPr lang="en-US" altLang="zh-TW" sz="2000" kern="100" dirty="0">
                <a:solidFill>
                  <a:schemeClr val="bg2">
                    <a:lumMod val="50000"/>
                  </a:schemeClr>
                </a:solidFill>
                <a:latin typeface="Yu Gothic UI" panose="020B0500000000000000" pitchFamily="34" charset="-128"/>
                <a:ea typeface="Yu Gothic UI" panose="020B0500000000000000" pitchFamily="34" charset="-128"/>
                <a:cs typeface="Arial" panose="020B0604020202020204" pitchFamily="34" charset="0"/>
              </a:rPr>
              <a:t>Then, train the detector, we choose resnet101 to train.</a:t>
            </a:r>
          </a:p>
        </p:txBody>
      </p:sp>
      <p:pic>
        <p:nvPicPr>
          <p:cNvPr id="3" name="圖片 2">
            <a:extLst>
              <a:ext uri="{FF2B5EF4-FFF2-40B4-BE49-F238E27FC236}">
                <a16:creationId xmlns:a16="http://schemas.microsoft.com/office/drawing/2014/main" id="{142E3C27-D1B5-45FB-8EA4-ADC31EBA4744}"/>
              </a:ext>
            </a:extLst>
          </p:cNvPr>
          <p:cNvPicPr>
            <a:picLocks noChangeAspect="1"/>
          </p:cNvPicPr>
          <p:nvPr/>
        </p:nvPicPr>
        <p:blipFill>
          <a:blip r:embed="rId3"/>
          <a:stretch>
            <a:fillRect/>
          </a:stretch>
        </p:blipFill>
        <p:spPr>
          <a:xfrm>
            <a:off x="2043488" y="1465198"/>
            <a:ext cx="7744906" cy="2915057"/>
          </a:xfrm>
          <a:prstGeom prst="rect">
            <a:avLst/>
          </a:prstGeom>
        </p:spPr>
      </p:pic>
      <p:sp>
        <p:nvSpPr>
          <p:cNvPr id="2" name="矩形 1">
            <a:extLst>
              <a:ext uri="{FF2B5EF4-FFF2-40B4-BE49-F238E27FC236}">
                <a16:creationId xmlns:a16="http://schemas.microsoft.com/office/drawing/2014/main" id="{660CE9AA-F493-68B1-0564-C44D137B0B11}"/>
              </a:ext>
            </a:extLst>
          </p:cNvPr>
          <p:cNvSpPr/>
          <p:nvPr/>
        </p:nvSpPr>
        <p:spPr>
          <a:xfrm>
            <a:off x="1833370" y="3818965"/>
            <a:ext cx="7955024" cy="79212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172006"/>
      </p:ext>
    </p:extLst>
  </p:cSld>
  <p:clrMapOvr>
    <a:masterClrMapping/>
  </p:clrMapOvr>
  <p:transition spd="slow" advClick="0">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灰色简约工作总结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6136</TotalTime>
  <Words>1552</Words>
  <Application>Microsoft Macintosh PowerPoint</Application>
  <PresentationFormat>Widescreen</PresentationFormat>
  <Paragraphs>137</Paragraphs>
  <Slides>19</Slides>
  <Notes>19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Yu Gothic UI</vt:lpstr>
      <vt:lpstr>Arial</vt:lpstr>
      <vt:lpstr>Arial</vt:lpstr>
      <vt:lpstr>Calibri</vt:lpstr>
      <vt:lpstr>Roboto</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灰色简约工作总结PPT模板</dc:title>
  <dc:creator>梦想稀饭设计出品;我是小河北</dc:creator>
  <cp:lastModifiedBy>brian jien</cp:lastModifiedBy>
  <cp:revision>61</cp:revision>
  <dcterms:created xsi:type="dcterms:W3CDTF">2018-05-24T01:41:17Z</dcterms:created>
  <dcterms:modified xsi:type="dcterms:W3CDTF">2024-10-02T18:18:27Z</dcterms:modified>
</cp:coreProperties>
</file>